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8" r:id="rId3"/>
    <p:sldId id="297" r:id="rId4"/>
    <p:sldId id="257" r:id="rId5"/>
    <p:sldId id="291" r:id="rId6"/>
    <p:sldId id="258" r:id="rId7"/>
    <p:sldId id="265" r:id="rId8"/>
    <p:sldId id="259" r:id="rId9"/>
    <p:sldId id="266" r:id="rId10"/>
    <p:sldId id="260" r:id="rId11"/>
    <p:sldId id="292" r:id="rId12"/>
    <p:sldId id="261" r:id="rId13"/>
    <p:sldId id="263" r:id="rId14"/>
    <p:sldId id="293" r:id="rId15"/>
    <p:sldId id="264" r:id="rId16"/>
    <p:sldId id="294" r:id="rId17"/>
    <p:sldId id="295" r:id="rId18"/>
    <p:sldId id="267" r:id="rId19"/>
    <p:sldId id="269" r:id="rId20"/>
    <p:sldId id="268"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0" r:id="rId37"/>
    <p:sldId id="286" r:id="rId38"/>
    <p:sldId id="288"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7" autoAdjust="0"/>
  </p:normalViewPr>
  <p:slideViewPr>
    <p:cSldViewPr>
      <p:cViewPr>
        <p:scale>
          <a:sx n="69" d="100"/>
          <a:sy n="69"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43F36-0FB0-4BCE-B548-A4785AD346F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GB"/>
        </a:p>
      </dgm:t>
    </dgm:pt>
    <dgm:pt modelId="{08072A1D-30F8-4F6E-9308-EB477A536915}">
      <dgm:prSet/>
      <dgm:spPr/>
      <dgm:t>
        <a:bodyPr/>
        <a:lstStyle/>
        <a:p>
          <a:pPr rtl="0"/>
          <a:r>
            <a:rPr lang="en-US" b="1" dirty="0" smtClean="0"/>
            <a:t>Industrial policy resolution of 1948</a:t>
          </a:r>
          <a:endParaRPr lang="en-GB" dirty="0"/>
        </a:p>
      </dgm:t>
    </dgm:pt>
    <dgm:pt modelId="{6AC2D82B-04AC-45C9-AA85-D06EB7D825FB}" type="parTrans" cxnId="{F5E222E4-D06E-4689-9552-C5C85B4F795F}">
      <dgm:prSet/>
      <dgm:spPr/>
      <dgm:t>
        <a:bodyPr/>
        <a:lstStyle/>
        <a:p>
          <a:endParaRPr lang="en-GB"/>
        </a:p>
      </dgm:t>
    </dgm:pt>
    <dgm:pt modelId="{BE693B5E-2CCA-496F-93FD-01D15FDC5B90}" type="sibTrans" cxnId="{F5E222E4-D06E-4689-9552-C5C85B4F795F}">
      <dgm:prSet/>
      <dgm:spPr/>
      <dgm:t>
        <a:bodyPr/>
        <a:lstStyle/>
        <a:p>
          <a:endParaRPr lang="en-GB"/>
        </a:p>
      </dgm:t>
    </dgm:pt>
    <dgm:pt modelId="{D45D31A2-CDDC-4D29-8655-2C2D98A9898B}">
      <dgm:prSet/>
      <dgm:spPr/>
      <dgm:t>
        <a:bodyPr/>
        <a:lstStyle/>
        <a:p>
          <a:pPr rtl="0"/>
          <a:r>
            <a:rPr lang="en-US" b="1" dirty="0" smtClean="0"/>
            <a:t>Industrial policy resolution of 1956</a:t>
          </a:r>
          <a:endParaRPr lang="en-GB" dirty="0"/>
        </a:p>
      </dgm:t>
    </dgm:pt>
    <dgm:pt modelId="{079F4801-5E0C-422C-A8B9-016F904EC907}" type="parTrans" cxnId="{2C6A87A7-EFE5-4043-9A59-7E08597608AB}">
      <dgm:prSet/>
      <dgm:spPr/>
      <dgm:t>
        <a:bodyPr/>
        <a:lstStyle/>
        <a:p>
          <a:endParaRPr lang="en-GB"/>
        </a:p>
      </dgm:t>
    </dgm:pt>
    <dgm:pt modelId="{CA3F7D8E-3CBB-48AA-B3FA-BFBE5B94D184}" type="sibTrans" cxnId="{2C6A87A7-EFE5-4043-9A59-7E08597608AB}">
      <dgm:prSet/>
      <dgm:spPr/>
      <dgm:t>
        <a:bodyPr/>
        <a:lstStyle/>
        <a:p>
          <a:endParaRPr lang="en-GB"/>
        </a:p>
      </dgm:t>
    </dgm:pt>
    <dgm:pt modelId="{CD53015F-E057-458C-A0E6-57EA439E05F9}">
      <dgm:prSet/>
      <dgm:spPr/>
      <dgm:t>
        <a:bodyPr/>
        <a:lstStyle/>
        <a:p>
          <a:pPr rtl="0"/>
          <a:r>
            <a:rPr lang="en-US" b="1" dirty="0" smtClean="0"/>
            <a:t>Industrial policy resolution of 1973</a:t>
          </a:r>
          <a:endParaRPr lang="en-GB" dirty="0"/>
        </a:p>
      </dgm:t>
    </dgm:pt>
    <dgm:pt modelId="{78C2F26E-2481-4555-9600-9EB17E952646}" type="parTrans" cxnId="{E4D6C713-994E-4D11-BA94-AC0E1BDEA737}">
      <dgm:prSet/>
      <dgm:spPr/>
      <dgm:t>
        <a:bodyPr/>
        <a:lstStyle/>
        <a:p>
          <a:endParaRPr lang="en-GB"/>
        </a:p>
      </dgm:t>
    </dgm:pt>
    <dgm:pt modelId="{7A01A04D-47D7-44F9-801B-C341E5517356}" type="sibTrans" cxnId="{E4D6C713-994E-4D11-BA94-AC0E1BDEA737}">
      <dgm:prSet/>
      <dgm:spPr/>
      <dgm:t>
        <a:bodyPr/>
        <a:lstStyle/>
        <a:p>
          <a:endParaRPr lang="en-GB"/>
        </a:p>
      </dgm:t>
    </dgm:pt>
    <dgm:pt modelId="{9979F4CC-2123-43E4-82E0-A9C68CD64624}">
      <dgm:prSet/>
      <dgm:spPr/>
      <dgm:t>
        <a:bodyPr/>
        <a:lstStyle/>
        <a:p>
          <a:pPr rtl="0"/>
          <a:r>
            <a:rPr lang="en-US" b="1" dirty="0" smtClean="0"/>
            <a:t>Industrial policy resolution of 1977</a:t>
          </a:r>
          <a:endParaRPr lang="en-GB" dirty="0"/>
        </a:p>
      </dgm:t>
    </dgm:pt>
    <dgm:pt modelId="{27275C7B-7C4D-4F75-908D-5A082E5216AE}" type="parTrans" cxnId="{2ED769D5-F738-4FFF-B755-C15D1908DFB0}">
      <dgm:prSet/>
      <dgm:spPr/>
      <dgm:t>
        <a:bodyPr/>
        <a:lstStyle/>
        <a:p>
          <a:endParaRPr lang="en-GB"/>
        </a:p>
      </dgm:t>
    </dgm:pt>
    <dgm:pt modelId="{3717126E-125C-4C8A-8333-7BEC345665F3}" type="sibTrans" cxnId="{2ED769D5-F738-4FFF-B755-C15D1908DFB0}">
      <dgm:prSet/>
      <dgm:spPr/>
      <dgm:t>
        <a:bodyPr/>
        <a:lstStyle/>
        <a:p>
          <a:endParaRPr lang="en-GB"/>
        </a:p>
      </dgm:t>
    </dgm:pt>
    <dgm:pt modelId="{7FDEC403-ACE7-463D-9016-55CA733ACCA1}">
      <dgm:prSet/>
      <dgm:spPr/>
      <dgm:t>
        <a:bodyPr/>
        <a:lstStyle/>
        <a:p>
          <a:pPr rtl="0"/>
          <a:r>
            <a:rPr lang="en-US" b="1" dirty="0" smtClean="0"/>
            <a:t>Industrial policy resolution of 1980</a:t>
          </a:r>
          <a:endParaRPr lang="en-GB" dirty="0"/>
        </a:p>
      </dgm:t>
    </dgm:pt>
    <dgm:pt modelId="{6557E2C9-BEA9-43FD-9EC4-67C8C8CBCC33}" type="parTrans" cxnId="{208552DE-D2E8-4BAA-96D5-9A47FF208FE4}">
      <dgm:prSet/>
      <dgm:spPr/>
      <dgm:t>
        <a:bodyPr/>
        <a:lstStyle/>
        <a:p>
          <a:endParaRPr lang="en-GB"/>
        </a:p>
      </dgm:t>
    </dgm:pt>
    <dgm:pt modelId="{FB713146-5FBC-4E9A-96BE-E8EED79765FD}" type="sibTrans" cxnId="{208552DE-D2E8-4BAA-96D5-9A47FF208FE4}">
      <dgm:prSet/>
      <dgm:spPr/>
      <dgm:t>
        <a:bodyPr/>
        <a:lstStyle/>
        <a:p>
          <a:endParaRPr lang="en-GB"/>
        </a:p>
      </dgm:t>
    </dgm:pt>
    <dgm:pt modelId="{B6AD0B02-64DA-4B2E-9109-DBE00170E60C}">
      <dgm:prSet/>
      <dgm:spPr/>
      <dgm:t>
        <a:bodyPr/>
        <a:lstStyle/>
        <a:p>
          <a:pPr rtl="0"/>
          <a:endParaRPr lang="en-US" b="1" dirty="0"/>
        </a:p>
      </dgm:t>
    </dgm:pt>
    <dgm:pt modelId="{879138B1-F291-43DC-B911-A49F3083EF2C}" type="parTrans" cxnId="{5E586A5C-6FB6-4EDE-8080-33B6CD7F4615}">
      <dgm:prSet/>
      <dgm:spPr/>
      <dgm:t>
        <a:bodyPr/>
        <a:lstStyle/>
        <a:p>
          <a:endParaRPr lang="en-GB"/>
        </a:p>
      </dgm:t>
    </dgm:pt>
    <dgm:pt modelId="{16D67396-1085-41D4-B760-62008286750C}" type="sibTrans" cxnId="{5E586A5C-6FB6-4EDE-8080-33B6CD7F4615}">
      <dgm:prSet/>
      <dgm:spPr/>
      <dgm:t>
        <a:bodyPr/>
        <a:lstStyle/>
        <a:p>
          <a:endParaRPr lang="en-GB"/>
        </a:p>
      </dgm:t>
    </dgm:pt>
    <dgm:pt modelId="{BF8D7E2B-502E-48B1-88AD-6500312B5B3C}">
      <dgm:prSet/>
      <dgm:spPr/>
      <dgm:t>
        <a:bodyPr/>
        <a:lstStyle/>
        <a:p>
          <a:endParaRPr lang="en-GB"/>
        </a:p>
      </dgm:t>
    </dgm:pt>
    <dgm:pt modelId="{C405B939-8B05-4E49-A314-4876A0033A74}" type="parTrans" cxnId="{6D3E7E1E-882E-4276-B697-74B3964B65D7}">
      <dgm:prSet/>
      <dgm:spPr/>
      <dgm:t>
        <a:bodyPr/>
        <a:lstStyle/>
        <a:p>
          <a:endParaRPr lang="en-GB"/>
        </a:p>
      </dgm:t>
    </dgm:pt>
    <dgm:pt modelId="{6C1CDC51-5539-4465-9A4C-6DA89E330FC8}" type="sibTrans" cxnId="{6D3E7E1E-882E-4276-B697-74B3964B65D7}">
      <dgm:prSet/>
      <dgm:spPr/>
      <dgm:t>
        <a:bodyPr/>
        <a:lstStyle/>
        <a:p>
          <a:endParaRPr lang="en-GB"/>
        </a:p>
      </dgm:t>
    </dgm:pt>
    <dgm:pt modelId="{D6E923EC-2380-42D1-A8AE-F34B8131607E}">
      <dgm:prSet/>
      <dgm:spPr/>
      <dgm:t>
        <a:bodyPr/>
        <a:lstStyle/>
        <a:p>
          <a:pPr rtl="0"/>
          <a:endParaRPr lang="en-US" dirty="0"/>
        </a:p>
      </dgm:t>
    </dgm:pt>
    <dgm:pt modelId="{EC2657B7-58E3-4B1E-B51D-B2513F901049}" type="parTrans" cxnId="{AFE1E0FB-8474-4BC4-AD25-156B2FC22E9A}">
      <dgm:prSet/>
      <dgm:spPr/>
      <dgm:t>
        <a:bodyPr/>
        <a:lstStyle/>
        <a:p>
          <a:endParaRPr lang="en-GB"/>
        </a:p>
      </dgm:t>
    </dgm:pt>
    <dgm:pt modelId="{CA1E57C0-5AAD-4769-B18A-E39666CF5C39}" type="sibTrans" cxnId="{AFE1E0FB-8474-4BC4-AD25-156B2FC22E9A}">
      <dgm:prSet/>
      <dgm:spPr/>
      <dgm:t>
        <a:bodyPr/>
        <a:lstStyle/>
        <a:p>
          <a:endParaRPr lang="en-GB"/>
        </a:p>
      </dgm:t>
    </dgm:pt>
    <dgm:pt modelId="{1E25EC5E-9AD2-4F8A-B796-DF7EFCDA5B17}" type="pres">
      <dgm:prSet presAssocID="{6B043F36-0FB0-4BCE-B548-A4785AD346F3}" presName="outerComposite" presStyleCnt="0">
        <dgm:presLayoutVars>
          <dgm:chMax val="5"/>
          <dgm:dir/>
          <dgm:resizeHandles val="exact"/>
        </dgm:presLayoutVars>
      </dgm:prSet>
      <dgm:spPr/>
      <dgm:t>
        <a:bodyPr/>
        <a:lstStyle/>
        <a:p>
          <a:endParaRPr lang="en-GB"/>
        </a:p>
      </dgm:t>
    </dgm:pt>
    <dgm:pt modelId="{15FB5AA8-6CD9-49ED-82DE-2B246E0078F5}" type="pres">
      <dgm:prSet presAssocID="{6B043F36-0FB0-4BCE-B548-A4785AD346F3}" presName="dummyMaxCanvas" presStyleCnt="0">
        <dgm:presLayoutVars/>
      </dgm:prSet>
      <dgm:spPr/>
    </dgm:pt>
    <dgm:pt modelId="{BBDD35EB-64B5-4DA8-9239-BCA922C94D14}" type="pres">
      <dgm:prSet presAssocID="{6B043F36-0FB0-4BCE-B548-A4785AD346F3}" presName="FiveNodes_1" presStyleLbl="node1" presStyleIdx="0" presStyleCnt="5">
        <dgm:presLayoutVars>
          <dgm:bulletEnabled val="1"/>
        </dgm:presLayoutVars>
      </dgm:prSet>
      <dgm:spPr/>
      <dgm:t>
        <a:bodyPr/>
        <a:lstStyle/>
        <a:p>
          <a:endParaRPr lang="en-GB"/>
        </a:p>
      </dgm:t>
    </dgm:pt>
    <dgm:pt modelId="{96D0F145-DF38-4FA5-9702-9861E2305181}" type="pres">
      <dgm:prSet presAssocID="{6B043F36-0FB0-4BCE-B548-A4785AD346F3}" presName="FiveNodes_2" presStyleLbl="node1" presStyleIdx="1" presStyleCnt="5">
        <dgm:presLayoutVars>
          <dgm:bulletEnabled val="1"/>
        </dgm:presLayoutVars>
      </dgm:prSet>
      <dgm:spPr/>
      <dgm:t>
        <a:bodyPr/>
        <a:lstStyle/>
        <a:p>
          <a:endParaRPr lang="en-GB"/>
        </a:p>
      </dgm:t>
    </dgm:pt>
    <dgm:pt modelId="{21F8C644-B468-4817-9AD4-F7C122C44671}" type="pres">
      <dgm:prSet presAssocID="{6B043F36-0FB0-4BCE-B548-A4785AD346F3}" presName="FiveNodes_3" presStyleLbl="node1" presStyleIdx="2" presStyleCnt="5">
        <dgm:presLayoutVars>
          <dgm:bulletEnabled val="1"/>
        </dgm:presLayoutVars>
      </dgm:prSet>
      <dgm:spPr/>
      <dgm:t>
        <a:bodyPr/>
        <a:lstStyle/>
        <a:p>
          <a:endParaRPr lang="en-GB"/>
        </a:p>
      </dgm:t>
    </dgm:pt>
    <dgm:pt modelId="{64397B78-D1DE-4E20-97A5-E5A9A93203B9}" type="pres">
      <dgm:prSet presAssocID="{6B043F36-0FB0-4BCE-B548-A4785AD346F3}" presName="FiveNodes_4" presStyleLbl="node1" presStyleIdx="3" presStyleCnt="5">
        <dgm:presLayoutVars>
          <dgm:bulletEnabled val="1"/>
        </dgm:presLayoutVars>
      </dgm:prSet>
      <dgm:spPr/>
      <dgm:t>
        <a:bodyPr/>
        <a:lstStyle/>
        <a:p>
          <a:endParaRPr lang="en-GB"/>
        </a:p>
      </dgm:t>
    </dgm:pt>
    <dgm:pt modelId="{D62028AA-B7E0-496A-B5C9-C0FF5449B5DE}" type="pres">
      <dgm:prSet presAssocID="{6B043F36-0FB0-4BCE-B548-A4785AD346F3}" presName="FiveNodes_5" presStyleLbl="node1" presStyleIdx="4" presStyleCnt="5">
        <dgm:presLayoutVars>
          <dgm:bulletEnabled val="1"/>
        </dgm:presLayoutVars>
      </dgm:prSet>
      <dgm:spPr/>
      <dgm:t>
        <a:bodyPr/>
        <a:lstStyle/>
        <a:p>
          <a:endParaRPr lang="en-GB"/>
        </a:p>
      </dgm:t>
    </dgm:pt>
    <dgm:pt modelId="{D82C522F-C5BB-4610-8362-AA34B2787ACC}" type="pres">
      <dgm:prSet presAssocID="{6B043F36-0FB0-4BCE-B548-A4785AD346F3}" presName="FiveConn_1-2" presStyleLbl="fgAccFollowNode1" presStyleIdx="0" presStyleCnt="4">
        <dgm:presLayoutVars>
          <dgm:bulletEnabled val="1"/>
        </dgm:presLayoutVars>
      </dgm:prSet>
      <dgm:spPr/>
      <dgm:t>
        <a:bodyPr/>
        <a:lstStyle/>
        <a:p>
          <a:endParaRPr lang="en-GB"/>
        </a:p>
      </dgm:t>
    </dgm:pt>
    <dgm:pt modelId="{790AC45C-9890-48F5-97B0-3365694C7A78}" type="pres">
      <dgm:prSet presAssocID="{6B043F36-0FB0-4BCE-B548-A4785AD346F3}" presName="FiveConn_2-3" presStyleLbl="fgAccFollowNode1" presStyleIdx="1" presStyleCnt="4">
        <dgm:presLayoutVars>
          <dgm:bulletEnabled val="1"/>
        </dgm:presLayoutVars>
      </dgm:prSet>
      <dgm:spPr/>
      <dgm:t>
        <a:bodyPr/>
        <a:lstStyle/>
        <a:p>
          <a:endParaRPr lang="en-GB"/>
        </a:p>
      </dgm:t>
    </dgm:pt>
    <dgm:pt modelId="{2236188E-C0A8-4E83-AB11-BAB9A1A6020B}" type="pres">
      <dgm:prSet presAssocID="{6B043F36-0FB0-4BCE-B548-A4785AD346F3}" presName="FiveConn_3-4" presStyleLbl="fgAccFollowNode1" presStyleIdx="2" presStyleCnt="4">
        <dgm:presLayoutVars>
          <dgm:bulletEnabled val="1"/>
        </dgm:presLayoutVars>
      </dgm:prSet>
      <dgm:spPr/>
      <dgm:t>
        <a:bodyPr/>
        <a:lstStyle/>
        <a:p>
          <a:endParaRPr lang="en-GB"/>
        </a:p>
      </dgm:t>
    </dgm:pt>
    <dgm:pt modelId="{2CEFCE6D-38DE-43C4-8166-CEC4DEDEF3A7}" type="pres">
      <dgm:prSet presAssocID="{6B043F36-0FB0-4BCE-B548-A4785AD346F3}" presName="FiveConn_4-5" presStyleLbl="fgAccFollowNode1" presStyleIdx="3" presStyleCnt="4">
        <dgm:presLayoutVars>
          <dgm:bulletEnabled val="1"/>
        </dgm:presLayoutVars>
      </dgm:prSet>
      <dgm:spPr/>
      <dgm:t>
        <a:bodyPr/>
        <a:lstStyle/>
        <a:p>
          <a:endParaRPr lang="en-GB"/>
        </a:p>
      </dgm:t>
    </dgm:pt>
    <dgm:pt modelId="{4559E5F5-4885-4D9C-8D99-C093E3800879}" type="pres">
      <dgm:prSet presAssocID="{6B043F36-0FB0-4BCE-B548-A4785AD346F3}" presName="FiveNodes_1_text" presStyleLbl="node1" presStyleIdx="4" presStyleCnt="5">
        <dgm:presLayoutVars>
          <dgm:bulletEnabled val="1"/>
        </dgm:presLayoutVars>
      </dgm:prSet>
      <dgm:spPr/>
      <dgm:t>
        <a:bodyPr/>
        <a:lstStyle/>
        <a:p>
          <a:endParaRPr lang="en-GB"/>
        </a:p>
      </dgm:t>
    </dgm:pt>
    <dgm:pt modelId="{96DB1DB6-4FF6-4FBF-B583-8A3675F9FC14}" type="pres">
      <dgm:prSet presAssocID="{6B043F36-0FB0-4BCE-B548-A4785AD346F3}" presName="FiveNodes_2_text" presStyleLbl="node1" presStyleIdx="4" presStyleCnt="5">
        <dgm:presLayoutVars>
          <dgm:bulletEnabled val="1"/>
        </dgm:presLayoutVars>
      </dgm:prSet>
      <dgm:spPr/>
      <dgm:t>
        <a:bodyPr/>
        <a:lstStyle/>
        <a:p>
          <a:endParaRPr lang="en-GB"/>
        </a:p>
      </dgm:t>
    </dgm:pt>
    <dgm:pt modelId="{277FD43E-8675-4883-A0A1-B1745F93C5B5}" type="pres">
      <dgm:prSet presAssocID="{6B043F36-0FB0-4BCE-B548-A4785AD346F3}" presName="FiveNodes_3_text" presStyleLbl="node1" presStyleIdx="4" presStyleCnt="5">
        <dgm:presLayoutVars>
          <dgm:bulletEnabled val="1"/>
        </dgm:presLayoutVars>
      </dgm:prSet>
      <dgm:spPr/>
      <dgm:t>
        <a:bodyPr/>
        <a:lstStyle/>
        <a:p>
          <a:endParaRPr lang="en-GB"/>
        </a:p>
      </dgm:t>
    </dgm:pt>
    <dgm:pt modelId="{06F85B6D-4FAB-4094-8BEC-A5B8E0CF6A68}" type="pres">
      <dgm:prSet presAssocID="{6B043F36-0FB0-4BCE-B548-A4785AD346F3}" presName="FiveNodes_4_text" presStyleLbl="node1" presStyleIdx="4" presStyleCnt="5">
        <dgm:presLayoutVars>
          <dgm:bulletEnabled val="1"/>
        </dgm:presLayoutVars>
      </dgm:prSet>
      <dgm:spPr/>
      <dgm:t>
        <a:bodyPr/>
        <a:lstStyle/>
        <a:p>
          <a:endParaRPr lang="en-GB"/>
        </a:p>
      </dgm:t>
    </dgm:pt>
    <dgm:pt modelId="{EBC5E02A-7E47-4178-9679-9A0B026C33C0}" type="pres">
      <dgm:prSet presAssocID="{6B043F36-0FB0-4BCE-B548-A4785AD346F3}" presName="FiveNodes_5_text" presStyleLbl="node1" presStyleIdx="4" presStyleCnt="5">
        <dgm:presLayoutVars>
          <dgm:bulletEnabled val="1"/>
        </dgm:presLayoutVars>
      </dgm:prSet>
      <dgm:spPr/>
      <dgm:t>
        <a:bodyPr/>
        <a:lstStyle/>
        <a:p>
          <a:endParaRPr lang="en-GB"/>
        </a:p>
      </dgm:t>
    </dgm:pt>
  </dgm:ptLst>
  <dgm:cxnLst>
    <dgm:cxn modelId="{5E586A5C-6FB6-4EDE-8080-33B6CD7F4615}" srcId="{6B043F36-0FB0-4BCE-B548-A4785AD346F3}" destId="{B6AD0B02-64DA-4B2E-9109-DBE00170E60C}" srcOrd="5" destOrd="0" parTransId="{879138B1-F291-43DC-B911-A49F3083EF2C}" sibTransId="{16D67396-1085-41D4-B760-62008286750C}"/>
    <dgm:cxn modelId="{E4D6C713-994E-4D11-BA94-AC0E1BDEA737}" srcId="{6B043F36-0FB0-4BCE-B548-A4785AD346F3}" destId="{CD53015F-E057-458C-A0E6-57EA439E05F9}" srcOrd="2" destOrd="0" parTransId="{78C2F26E-2481-4555-9600-9EB17E952646}" sibTransId="{7A01A04D-47D7-44F9-801B-C341E5517356}"/>
    <dgm:cxn modelId="{E5AC37AD-D55E-4315-9231-00CEE091EC14}" type="presOf" srcId="{CD53015F-E057-458C-A0E6-57EA439E05F9}" destId="{21F8C644-B468-4817-9AD4-F7C122C44671}" srcOrd="0" destOrd="0" presId="urn:microsoft.com/office/officeart/2005/8/layout/vProcess5"/>
    <dgm:cxn modelId="{169D2C84-C005-494B-853B-4945CC2C42AC}" type="presOf" srcId="{9979F4CC-2123-43E4-82E0-A9C68CD64624}" destId="{06F85B6D-4FAB-4094-8BEC-A5B8E0CF6A68}" srcOrd="1" destOrd="0" presId="urn:microsoft.com/office/officeart/2005/8/layout/vProcess5"/>
    <dgm:cxn modelId="{340572FA-1928-4DFC-A8A5-D82F2F11A840}" type="presOf" srcId="{3717126E-125C-4C8A-8333-7BEC345665F3}" destId="{2CEFCE6D-38DE-43C4-8166-CEC4DEDEF3A7}" srcOrd="0" destOrd="0" presId="urn:microsoft.com/office/officeart/2005/8/layout/vProcess5"/>
    <dgm:cxn modelId="{2ED769D5-F738-4FFF-B755-C15D1908DFB0}" srcId="{6B043F36-0FB0-4BCE-B548-A4785AD346F3}" destId="{9979F4CC-2123-43E4-82E0-A9C68CD64624}" srcOrd="3" destOrd="0" parTransId="{27275C7B-7C4D-4F75-908D-5A082E5216AE}" sibTransId="{3717126E-125C-4C8A-8333-7BEC345665F3}"/>
    <dgm:cxn modelId="{3C70D99A-1489-4B72-90C4-33469F9B6F9B}" type="presOf" srcId="{CD53015F-E057-458C-A0E6-57EA439E05F9}" destId="{277FD43E-8675-4883-A0A1-B1745F93C5B5}" srcOrd="1" destOrd="0" presId="urn:microsoft.com/office/officeart/2005/8/layout/vProcess5"/>
    <dgm:cxn modelId="{B698062C-F97F-4F0F-AB18-B08EA1238D67}" type="presOf" srcId="{9979F4CC-2123-43E4-82E0-A9C68CD64624}" destId="{64397B78-D1DE-4E20-97A5-E5A9A93203B9}" srcOrd="0" destOrd="0" presId="urn:microsoft.com/office/officeart/2005/8/layout/vProcess5"/>
    <dgm:cxn modelId="{D6EE138D-7101-42B1-9AFA-2B04018CA4A4}" type="presOf" srcId="{7A01A04D-47D7-44F9-801B-C341E5517356}" destId="{2236188E-C0A8-4E83-AB11-BAB9A1A6020B}" srcOrd="0" destOrd="0" presId="urn:microsoft.com/office/officeart/2005/8/layout/vProcess5"/>
    <dgm:cxn modelId="{C3DA6B4B-64DC-4896-92A6-71D7BB584D90}" type="presOf" srcId="{D45D31A2-CDDC-4D29-8655-2C2D98A9898B}" destId="{96D0F145-DF38-4FA5-9702-9861E2305181}" srcOrd="0" destOrd="0" presId="urn:microsoft.com/office/officeart/2005/8/layout/vProcess5"/>
    <dgm:cxn modelId="{6D3E7E1E-882E-4276-B697-74B3964B65D7}" srcId="{6B043F36-0FB0-4BCE-B548-A4785AD346F3}" destId="{BF8D7E2B-502E-48B1-88AD-6500312B5B3C}" srcOrd="6" destOrd="0" parTransId="{C405B939-8B05-4E49-A314-4876A0033A74}" sibTransId="{6C1CDC51-5539-4465-9A4C-6DA89E330FC8}"/>
    <dgm:cxn modelId="{F5E222E4-D06E-4689-9552-C5C85B4F795F}" srcId="{6B043F36-0FB0-4BCE-B548-A4785AD346F3}" destId="{08072A1D-30F8-4F6E-9308-EB477A536915}" srcOrd="0" destOrd="0" parTransId="{6AC2D82B-04AC-45C9-AA85-D06EB7D825FB}" sibTransId="{BE693B5E-2CCA-496F-93FD-01D15FDC5B90}"/>
    <dgm:cxn modelId="{2C6A87A7-EFE5-4043-9A59-7E08597608AB}" srcId="{6B043F36-0FB0-4BCE-B548-A4785AD346F3}" destId="{D45D31A2-CDDC-4D29-8655-2C2D98A9898B}" srcOrd="1" destOrd="0" parTransId="{079F4801-5E0C-422C-A8B9-016F904EC907}" sibTransId="{CA3F7D8E-3CBB-48AA-B3FA-BFBE5B94D184}"/>
    <dgm:cxn modelId="{208552DE-D2E8-4BAA-96D5-9A47FF208FE4}" srcId="{6B043F36-0FB0-4BCE-B548-A4785AD346F3}" destId="{7FDEC403-ACE7-463D-9016-55CA733ACCA1}" srcOrd="4" destOrd="0" parTransId="{6557E2C9-BEA9-43FD-9EC4-67C8C8CBCC33}" sibTransId="{FB713146-5FBC-4E9A-96BE-E8EED79765FD}"/>
    <dgm:cxn modelId="{FB155BFD-AE3C-4F33-8BEE-20FA436BF01B}" type="presOf" srcId="{08072A1D-30F8-4F6E-9308-EB477A536915}" destId="{4559E5F5-4885-4D9C-8D99-C093E3800879}" srcOrd="1" destOrd="0" presId="urn:microsoft.com/office/officeart/2005/8/layout/vProcess5"/>
    <dgm:cxn modelId="{C2ACCD7D-DB70-4FA1-9F87-D757A645F820}" type="presOf" srcId="{CA3F7D8E-3CBB-48AA-B3FA-BFBE5B94D184}" destId="{790AC45C-9890-48F5-97B0-3365694C7A78}" srcOrd="0" destOrd="0" presId="urn:microsoft.com/office/officeart/2005/8/layout/vProcess5"/>
    <dgm:cxn modelId="{AFE1E0FB-8474-4BC4-AD25-156B2FC22E9A}" srcId="{6B043F36-0FB0-4BCE-B548-A4785AD346F3}" destId="{D6E923EC-2380-42D1-A8AE-F34B8131607E}" srcOrd="7" destOrd="0" parTransId="{EC2657B7-58E3-4B1E-B51D-B2513F901049}" sibTransId="{CA1E57C0-5AAD-4769-B18A-E39666CF5C39}"/>
    <dgm:cxn modelId="{B183F743-1F73-45CF-ACB5-47451F5B993A}" type="presOf" srcId="{D45D31A2-CDDC-4D29-8655-2C2D98A9898B}" destId="{96DB1DB6-4FF6-4FBF-B583-8A3675F9FC14}" srcOrd="1" destOrd="0" presId="urn:microsoft.com/office/officeart/2005/8/layout/vProcess5"/>
    <dgm:cxn modelId="{B5FD61F6-2D4B-429D-A790-E3A4D6CCEC83}" type="presOf" srcId="{6B043F36-0FB0-4BCE-B548-A4785AD346F3}" destId="{1E25EC5E-9AD2-4F8A-B796-DF7EFCDA5B17}" srcOrd="0" destOrd="0" presId="urn:microsoft.com/office/officeart/2005/8/layout/vProcess5"/>
    <dgm:cxn modelId="{BC50E97D-85E8-4BE8-955F-120173760BCC}" type="presOf" srcId="{7FDEC403-ACE7-463D-9016-55CA733ACCA1}" destId="{EBC5E02A-7E47-4178-9679-9A0B026C33C0}" srcOrd="1" destOrd="0" presId="urn:microsoft.com/office/officeart/2005/8/layout/vProcess5"/>
    <dgm:cxn modelId="{B7BE7C58-440D-4B49-8850-1D1CF63EE69F}" type="presOf" srcId="{BE693B5E-2CCA-496F-93FD-01D15FDC5B90}" destId="{D82C522F-C5BB-4610-8362-AA34B2787ACC}" srcOrd="0" destOrd="0" presId="urn:microsoft.com/office/officeart/2005/8/layout/vProcess5"/>
    <dgm:cxn modelId="{45034573-D909-4186-B240-7CCCEA959F16}" type="presOf" srcId="{08072A1D-30F8-4F6E-9308-EB477A536915}" destId="{BBDD35EB-64B5-4DA8-9239-BCA922C94D14}" srcOrd="0" destOrd="0" presId="urn:microsoft.com/office/officeart/2005/8/layout/vProcess5"/>
    <dgm:cxn modelId="{9E703282-32F6-47CC-9B6C-326355B69517}" type="presOf" srcId="{7FDEC403-ACE7-463D-9016-55CA733ACCA1}" destId="{D62028AA-B7E0-496A-B5C9-C0FF5449B5DE}" srcOrd="0" destOrd="0" presId="urn:microsoft.com/office/officeart/2005/8/layout/vProcess5"/>
    <dgm:cxn modelId="{7E147BB5-8DFE-41AE-B8D4-168E348C34A7}" type="presParOf" srcId="{1E25EC5E-9AD2-4F8A-B796-DF7EFCDA5B17}" destId="{15FB5AA8-6CD9-49ED-82DE-2B246E0078F5}" srcOrd="0" destOrd="0" presId="urn:microsoft.com/office/officeart/2005/8/layout/vProcess5"/>
    <dgm:cxn modelId="{755E2E7A-A0F3-490F-90C4-733DCB154B01}" type="presParOf" srcId="{1E25EC5E-9AD2-4F8A-B796-DF7EFCDA5B17}" destId="{BBDD35EB-64B5-4DA8-9239-BCA922C94D14}" srcOrd="1" destOrd="0" presId="urn:microsoft.com/office/officeart/2005/8/layout/vProcess5"/>
    <dgm:cxn modelId="{B9A3551E-0901-4EE4-8DF7-66E598AC9418}" type="presParOf" srcId="{1E25EC5E-9AD2-4F8A-B796-DF7EFCDA5B17}" destId="{96D0F145-DF38-4FA5-9702-9861E2305181}" srcOrd="2" destOrd="0" presId="urn:microsoft.com/office/officeart/2005/8/layout/vProcess5"/>
    <dgm:cxn modelId="{6E8A621F-9134-4B3F-995D-C70282991273}" type="presParOf" srcId="{1E25EC5E-9AD2-4F8A-B796-DF7EFCDA5B17}" destId="{21F8C644-B468-4817-9AD4-F7C122C44671}" srcOrd="3" destOrd="0" presId="urn:microsoft.com/office/officeart/2005/8/layout/vProcess5"/>
    <dgm:cxn modelId="{55ABBAD5-AEE3-4D9A-AD30-396C735214AF}" type="presParOf" srcId="{1E25EC5E-9AD2-4F8A-B796-DF7EFCDA5B17}" destId="{64397B78-D1DE-4E20-97A5-E5A9A93203B9}" srcOrd="4" destOrd="0" presId="urn:microsoft.com/office/officeart/2005/8/layout/vProcess5"/>
    <dgm:cxn modelId="{210B4ABF-4171-4704-A341-9A19378ED5D3}" type="presParOf" srcId="{1E25EC5E-9AD2-4F8A-B796-DF7EFCDA5B17}" destId="{D62028AA-B7E0-496A-B5C9-C0FF5449B5DE}" srcOrd="5" destOrd="0" presId="urn:microsoft.com/office/officeart/2005/8/layout/vProcess5"/>
    <dgm:cxn modelId="{C71D17B9-8467-454A-8FC4-4F2A8D90E452}" type="presParOf" srcId="{1E25EC5E-9AD2-4F8A-B796-DF7EFCDA5B17}" destId="{D82C522F-C5BB-4610-8362-AA34B2787ACC}" srcOrd="6" destOrd="0" presId="urn:microsoft.com/office/officeart/2005/8/layout/vProcess5"/>
    <dgm:cxn modelId="{F8ABA0D5-C0B4-4B9D-83AB-F3FBDDA085AC}" type="presParOf" srcId="{1E25EC5E-9AD2-4F8A-B796-DF7EFCDA5B17}" destId="{790AC45C-9890-48F5-97B0-3365694C7A78}" srcOrd="7" destOrd="0" presId="urn:microsoft.com/office/officeart/2005/8/layout/vProcess5"/>
    <dgm:cxn modelId="{10B1B406-A481-484F-9BF0-1AE4F628D568}" type="presParOf" srcId="{1E25EC5E-9AD2-4F8A-B796-DF7EFCDA5B17}" destId="{2236188E-C0A8-4E83-AB11-BAB9A1A6020B}" srcOrd="8" destOrd="0" presId="urn:microsoft.com/office/officeart/2005/8/layout/vProcess5"/>
    <dgm:cxn modelId="{937C91A1-DA49-4DEA-90A4-1605BD2E889B}" type="presParOf" srcId="{1E25EC5E-9AD2-4F8A-B796-DF7EFCDA5B17}" destId="{2CEFCE6D-38DE-43C4-8166-CEC4DEDEF3A7}" srcOrd="9" destOrd="0" presId="urn:microsoft.com/office/officeart/2005/8/layout/vProcess5"/>
    <dgm:cxn modelId="{BEF95382-7217-4CAE-B606-2B6344F990A1}" type="presParOf" srcId="{1E25EC5E-9AD2-4F8A-B796-DF7EFCDA5B17}" destId="{4559E5F5-4885-4D9C-8D99-C093E3800879}" srcOrd="10" destOrd="0" presId="urn:microsoft.com/office/officeart/2005/8/layout/vProcess5"/>
    <dgm:cxn modelId="{0B1FD62A-9454-4DFC-87A1-DC1875B894BC}" type="presParOf" srcId="{1E25EC5E-9AD2-4F8A-B796-DF7EFCDA5B17}" destId="{96DB1DB6-4FF6-4FBF-B583-8A3675F9FC14}" srcOrd="11" destOrd="0" presId="urn:microsoft.com/office/officeart/2005/8/layout/vProcess5"/>
    <dgm:cxn modelId="{D3A9A5E6-C964-4683-AE0B-298DFD37582D}" type="presParOf" srcId="{1E25EC5E-9AD2-4F8A-B796-DF7EFCDA5B17}" destId="{277FD43E-8675-4883-A0A1-B1745F93C5B5}" srcOrd="12" destOrd="0" presId="urn:microsoft.com/office/officeart/2005/8/layout/vProcess5"/>
    <dgm:cxn modelId="{C13D5DD0-06B1-4CDF-908E-AEBAECF291C1}" type="presParOf" srcId="{1E25EC5E-9AD2-4F8A-B796-DF7EFCDA5B17}" destId="{06F85B6D-4FAB-4094-8BEC-A5B8E0CF6A68}" srcOrd="13" destOrd="0" presId="urn:microsoft.com/office/officeart/2005/8/layout/vProcess5"/>
    <dgm:cxn modelId="{9FECD414-624C-49E3-BACD-62A5ABAC2524}" type="presParOf" srcId="{1E25EC5E-9AD2-4F8A-B796-DF7EFCDA5B17}" destId="{EBC5E02A-7E47-4178-9679-9A0B026C33C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77836-BA05-478B-88BA-3296D62651E2}" type="doc">
      <dgm:prSet loTypeId="urn:microsoft.com/office/officeart/2005/8/layout/vList3#2" loCatId="list" qsTypeId="urn:microsoft.com/office/officeart/2005/8/quickstyle/simple1" qsCatId="simple" csTypeId="urn:microsoft.com/office/officeart/2005/8/colors/accent1_2" csCatId="accent1"/>
      <dgm:spPr/>
      <dgm:t>
        <a:bodyPr/>
        <a:lstStyle/>
        <a:p>
          <a:endParaRPr lang="en-GB"/>
        </a:p>
      </dgm:t>
    </dgm:pt>
    <dgm:pt modelId="{6C0CB887-CA9B-4A7E-AC6F-33D24A497D46}">
      <dgm:prSet/>
      <dgm:spPr/>
      <dgm:t>
        <a:bodyPr/>
        <a:lstStyle/>
        <a:p>
          <a:pPr rtl="0"/>
          <a:r>
            <a:rPr lang="en-GB" dirty="0" smtClean="0"/>
            <a:t>Improving living standards and working conditions for the mass of the people.</a:t>
          </a:r>
          <a:endParaRPr lang="en-GB" dirty="0"/>
        </a:p>
      </dgm:t>
    </dgm:pt>
    <dgm:pt modelId="{D72AC98F-2268-4039-8B86-F7F0F5EE87B7}" type="parTrans" cxnId="{E5286EA1-F04D-4A4E-BA0F-4CF77DE57501}">
      <dgm:prSet/>
      <dgm:spPr/>
      <dgm:t>
        <a:bodyPr/>
        <a:lstStyle/>
        <a:p>
          <a:endParaRPr lang="en-GB"/>
        </a:p>
      </dgm:t>
    </dgm:pt>
    <dgm:pt modelId="{D5D11C16-4978-4EC2-AD9C-5BD5D60FC1F9}" type="sibTrans" cxnId="{E5286EA1-F04D-4A4E-BA0F-4CF77DE57501}">
      <dgm:prSet/>
      <dgm:spPr/>
      <dgm:t>
        <a:bodyPr/>
        <a:lstStyle/>
        <a:p>
          <a:endParaRPr lang="en-GB"/>
        </a:p>
      </dgm:t>
    </dgm:pt>
    <dgm:pt modelId="{EA1FC045-4BB7-4E10-8AE5-AB39D766571E}">
      <dgm:prSet/>
      <dgm:spPr/>
      <dgm:t>
        <a:bodyPr/>
        <a:lstStyle/>
        <a:p>
          <a:pPr rtl="0"/>
          <a:r>
            <a:rPr lang="en-GB" dirty="0" smtClean="0"/>
            <a:t>To reduce disparities in income and wealth.</a:t>
          </a:r>
          <a:endParaRPr lang="en-GB" dirty="0"/>
        </a:p>
      </dgm:t>
    </dgm:pt>
    <dgm:pt modelId="{F1B4CF75-140B-4663-9BDF-AAB22C6E37A2}" type="parTrans" cxnId="{3D0AE5C7-D429-49AF-97BB-40FA229A62FD}">
      <dgm:prSet/>
      <dgm:spPr/>
      <dgm:t>
        <a:bodyPr/>
        <a:lstStyle/>
        <a:p>
          <a:endParaRPr lang="en-GB"/>
        </a:p>
      </dgm:t>
    </dgm:pt>
    <dgm:pt modelId="{63D012F5-DC3F-4AFE-840E-6AFE0CAC2C93}" type="sibTrans" cxnId="{3D0AE5C7-D429-49AF-97BB-40FA229A62FD}">
      <dgm:prSet/>
      <dgm:spPr/>
      <dgm:t>
        <a:bodyPr/>
        <a:lstStyle/>
        <a:p>
          <a:endParaRPr lang="en-GB"/>
        </a:p>
      </dgm:t>
    </dgm:pt>
    <dgm:pt modelId="{84478AA2-4758-4CF5-9DEF-23114AF13E85}">
      <dgm:prSet/>
      <dgm:spPr/>
      <dgm:t>
        <a:bodyPr/>
        <a:lstStyle/>
        <a:p>
          <a:pPr rtl="0"/>
          <a:r>
            <a:rPr lang="en-GB" dirty="0" smtClean="0"/>
            <a:t>To prevent private monopolies and concentration of economic power in different fields in the hands of small numbers of individuals</a:t>
          </a:r>
          <a:endParaRPr lang="en-GB" dirty="0"/>
        </a:p>
      </dgm:t>
    </dgm:pt>
    <dgm:pt modelId="{B9DDF06C-2EA2-4EB9-9D7E-18A097CF52C0}" type="parTrans" cxnId="{8D00D3E2-FCE7-4742-A250-C4937AABC90C}">
      <dgm:prSet/>
      <dgm:spPr/>
      <dgm:t>
        <a:bodyPr/>
        <a:lstStyle/>
        <a:p>
          <a:endParaRPr lang="en-GB"/>
        </a:p>
      </dgm:t>
    </dgm:pt>
    <dgm:pt modelId="{D74B9387-0C99-4283-822A-9BEA39849B48}" type="sibTrans" cxnId="{8D00D3E2-FCE7-4742-A250-C4937AABC90C}">
      <dgm:prSet/>
      <dgm:spPr/>
      <dgm:t>
        <a:bodyPr/>
        <a:lstStyle/>
        <a:p>
          <a:endParaRPr lang="en-GB"/>
        </a:p>
      </dgm:t>
    </dgm:pt>
    <dgm:pt modelId="{B1A0E9E4-445A-4A56-A0AE-A3057A947366}">
      <dgm:prSet/>
      <dgm:spPr/>
      <dgm:t>
        <a:bodyPr/>
        <a:lstStyle/>
        <a:p>
          <a:pPr rtl="0"/>
          <a:r>
            <a:rPr lang="en-GB" dirty="0" smtClean="0"/>
            <a:t>The State will progressively assume a predominant and direct responsibility for setting up new industrial undertakings and for developing transport facilities. </a:t>
          </a:r>
          <a:endParaRPr lang="en-GB" dirty="0"/>
        </a:p>
      </dgm:t>
    </dgm:pt>
    <dgm:pt modelId="{B2BA3D76-46CF-4636-A16C-694550E6FDDB}" type="parTrans" cxnId="{A59B05E3-4033-43E7-870A-58A9360CCAFD}">
      <dgm:prSet/>
      <dgm:spPr/>
      <dgm:t>
        <a:bodyPr/>
        <a:lstStyle/>
        <a:p>
          <a:endParaRPr lang="en-GB"/>
        </a:p>
      </dgm:t>
    </dgm:pt>
    <dgm:pt modelId="{5D2074BD-2CEF-4779-BC05-DBB261CC5D14}" type="sibTrans" cxnId="{A59B05E3-4033-43E7-870A-58A9360CCAFD}">
      <dgm:prSet/>
      <dgm:spPr/>
      <dgm:t>
        <a:bodyPr/>
        <a:lstStyle/>
        <a:p>
          <a:endParaRPr lang="en-GB"/>
        </a:p>
      </dgm:t>
    </dgm:pt>
    <dgm:pt modelId="{306AEA75-64D4-4F7E-A292-709789D7B6E2}">
      <dgm:prSet/>
      <dgm:spPr/>
      <dgm:t>
        <a:bodyPr/>
        <a:lstStyle/>
        <a:p>
          <a:pPr rtl="0"/>
          <a:r>
            <a:rPr lang="en-GB" dirty="0" smtClean="0"/>
            <a:t>At the same time private sector will have the opportunity to develop and expand. </a:t>
          </a:r>
          <a:endParaRPr lang="en-GB" dirty="0"/>
        </a:p>
      </dgm:t>
    </dgm:pt>
    <dgm:pt modelId="{893D14A2-EE0D-4343-9EE3-6D69A9A4B6F5}" type="parTrans" cxnId="{B2427705-49D1-42D1-B977-BC023B7FCCCE}">
      <dgm:prSet/>
      <dgm:spPr/>
      <dgm:t>
        <a:bodyPr/>
        <a:lstStyle/>
        <a:p>
          <a:endParaRPr lang="en-GB"/>
        </a:p>
      </dgm:t>
    </dgm:pt>
    <dgm:pt modelId="{95EFE603-36D6-490C-9821-38AC51C2A4F5}" type="sibTrans" cxnId="{B2427705-49D1-42D1-B977-BC023B7FCCCE}">
      <dgm:prSet/>
      <dgm:spPr/>
      <dgm:t>
        <a:bodyPr/>
        <a:lstStyle/>
        <a:p>
          <a:endParaRPr lang="en-GB"/>
        </a:p>
      </dgm:t>
    </dgm:pt>
    <dgm:pt modelId="{F5DB1C4B-7E93-4D15-8F9C-11F9CE33ABB7}">
      <dgm:prSet/>
      <dgm:spPr/>
      <dgm:t>
        <a:bodyPr/>
        <a:lstStyle/>
        <a:p>
          <a:pPr rtl="0"/>
          <a:r>
            <a:rPr lang="en-GB" dirty="0" smtClean="0"/>
            <a:t>The adoption of the socialist pattern of society as the national objective.</a:t>
          </a:r>
          <a:endParaRPr lang="en-GB" dirty="0"/>
        </a:p>
      </dgm:t>
    </dgm:pt>
    <dgm:pt modelId="{88902372-FEB6-445D-A2D0-D205009E0424}" type="parTrans" cxnId="{D7306037-5417-4B2C-A98F-FC2ED9ABB5DF}">
      <dgm:prSet/>
      <dgm:spPr/>
      <dgm:t>
        <a:bodyPr/>
        <a:lstStyle/>
        <a:p>
          <a:endParaRPr lang="en-GB"/>
        </a:p>
      </dgm:t>
    </dgm:pt>
    <dgm:pt modelId="{C432FBF3-1649-412D-A000-A5A4D74F3E82}" type="sibTrans" cxnId="{D7306037-5417-4B2C-A98F-FC2ED9ABB5DF}">
      <dgm:prSet/>
      <dgm:spPr/>
      <dgm:t>
        <a:bodyPr/>
        <a:lstStyle/>
        <a:p>
          <a:endParaRPr lang="en-GB"/>
        </a:p>
      </dgm:t>
    </dgm:pt>
    <dgm:pt modelId="{121ACE92-BF3F-4A37-AF16-08D72FBB2255}" type="pres">
      <dgm:prSet presAssocID="{9E677836-BA05-478B-88BA-3296D62651E2}" presName="linearFlow" presStyleCnt="0">
        <dgm:presLayoutVars>
          <dgm:dir/>
          <dgm:resizeHandles val="exact"/>
        </dgm:presLayoutVars>
      </dgm:prSet>
      <dgm:spPr/>
      <dgm:t>
        <a:bodyPr/>
        <a:lstStyle/>
        <a:p>
          <a:endParaRPr lang="en-GB"/>
        </a:p>
      </dgm:t>
    </dgm:pt>
    <dgm:pt modelId="{27DA0C48-E58C-481D-9572-3749D0CE95B6}" type="pres">
      <dgm:prSet presAssocID="{6C0CB887-CA9B-4A7E-AC6F-33D24A497D46}" presName="composite" presStyleCnt="0"/>
      <dgm:spPr/>
    </dgm:pt>
    <dgm:pt modelId="{7114544D-B37A-4756-91BD-36CC3CD4BDB3}" type="pres">
      <dgm:prSet presAssocID="{6C0CB887-CA9B-4A7E-AC6F-33D24A497D46}" presName="imgShp" presStyleLbl="fgImgPlace1" presStyleIdx="0" presStyleCnt="6"/>
      <dgm:spPr>
        <a:blipFill rotWithShape="0">
          <a:blip xmlns:r="http://schemas.openxmlformats.org/officeDocument/2006/relationships" r:embed="rId1"/>
          <a:stretch>
            <a:fillRect/>
          </a:stretch>
        </a:blipFill>
      </dgm:spPr>
    </dgm:pt>
    <dgm:pt modelId="{4FECCF69-9E6F-4D4F-9CF8-029E66DA04CE}" type="pres">
      <dgm:prSet presAssocID="{6C0CB887-CA9B-4A7E-AC6F-33D24A497D46}" presName="txShp" presStyleLbl="node1" presStyleIdx="0" presStyleCnt="6">
        <dgm:presLayoutVars>
          <dgm:bulletEnabled val="1"/>
        </dgm:presLayoutVars>
      </dgm:prSet>
      <dgm:spPr/>
      <dgm:t>
        <a:bodyPr/>
        <a:lstStyle/>
        <a:p>
          <a:endParaRPr lang="en-GB"/>
        </a:p>
      </dgm:t>
    </dgm:pt>
    <dgm:pt modelId="{F009379A-74AE-4895-ABF6-FC3ADB0445F5}" type="pres">
      <dgm:prSet presAssocID="{D5D11C16-4978-4EC2-AD9C-5BD5D60FC1F9}" presName="spacing" presStyleCnt="0"/>
      <dgm:spPr/>
    </dgm:pt>
    <dgm:pt modelId="{525DC01C-BD4C-45A6-936A-CD5DF4CB4892}" type="pres">
      <dgm:prSet presAssocID="{EA1FC045-4BB7-4E10-8AE5-AB39D766571E}" presName="composite" presStyleCnt="0"/>
      <dgm:spPr/>
    </dgm:pt>
    <dgm:pt modelId="{7EAA3CE7-BB76-465A-AA9B-5962CC400CF8}" type="pres">
      <dgm:prSet presAssocID="{EA1FC045-4BB7-4E10-8AE5-AB39D766571E}" presName="imgShp" presStyleLbl="fgImgPlace1" presStyleIdx="1" presStyleCnt="6"/>
      <dgm:spPr>
        <a:blipFill rotWithShape="0">
          <a:blip xmlns:r="http://schemas.openxmlformats.org/officeDocument/2006/relationships" r:embed="rId2"/>
          <a:stretch>
            <a:fillRect/>
          </a:stretch>
        </a:blipFill>
      </dgm:spPr>
    </dgm:pt>
    <dgm:pt modelId="{C83F6870-A0CD-4D28-B3E2-DC5765BA12CA}" type="pres">
      <dgm:prSet presAssocID="{EA1FC045-4BB7-4E10-8AE5-AB39D766571E}" presName="txShp" presStyleLbl="node1" presStyleIdx="1" presStyleCnt="6">
        <dgm:presLayoutVars>
          <dgm:bulletEnabled val="1"/>
        </dgm:presLayoutVars>
      </dgm:prSet>
      <dgm:spPr/>
      <dgm:t>
        <a:bodyPr/>
        <a:lstStyle/>
        <a:p>
          <a:endParaRPr lang="en-GB"/>
        </a:p>
      </dgm:t>
    </dgm:pt>
    <dgm:pt modelId="{0D69CA69-59B0-4330-9BBD-CDEEF0A7D0AC}" type="pres">
      <dgm:prSet presAssocID="{63D012F5-DC3F-4AFE-840E-6AFE0CAC2C93}" presName="spacing" presStyleCnt="0"/>
      <dgm:spPr/>
    </dgm:pt>
    <dgm:pt modelId="{923BBDE2-5C3B-45F2-BAE8-A0BE92F0270B}" type="pres">
      <dgm:prSet presAssocID="{84478AA2-4758-4CF5-9DEF-23114AF13E85}" presName="composite" presStyleCnt="0"/>
      <dgm:spPr/>
    </dgm:pt>
    <dgm:pt modelId="{F58551A4-B642-43E2-AB4F-FD214968CD80}" type="pres">
      <dgm:prSet presAssocID="{84478AA2-4758-4CF5-9DEF-23114AF13E85}" presName="imgShp" presStyleLbl="fgImgPlace1" presStyleIdx="2" presStyleCnt="6"/>
      <dgm:spPr>
        <a:blipFill rotWithShape="0">
          <a:blip xmlns:r="http://schemas.openxmlformats.org/officeDocument/2006/relationships" r:embed="rId3"/>
          <a:stretch>
            <a:fillRect/>
          </a:stretch>
        </a:blipFill>
      </dgm:spPr>
    </dgm:pt>
    <dgm:pt modelId="{07053771-FE09-40AC-8BCD-C6A549806EC3}" type="pres">
      <dgm:prSet presAssocID="{84478AA2-4758-4CF5-9DEF-23114AF13E85}" presName="txShp" presStyleLbl="node1" presStyleIdx="2" presStyleCnt="6">
        <dgm:presLayoutVars>
          <dgm:bulletEnabled val="1"/>
        </dgm:presLayoutVars>
      </dgm:prSet>
      <dgm:spPr/>
      <dgm:t>
        <a:bodyPr/>
        <a:lstStyle/>
        <a:p>
          <a:endParaRPr lang="en-GB"/>
        </a:p>
      </dgm:t>
    </dgm:pt>
    <dgm:pt modelId="{B4F88C0F-B8DD-4FE3-876B-EFF67CFCC56C}" type="pres">
      <dgm:prSet presAssocID="{D74B9387-0C99-4283-822A-9BEA39849B48}" presName="spacing" presStyleCnt="0"/>
      <dgm:spPr/>
    </dgm:pt>
    <dgm:pt modelId="{672BC2E1-6EA2-4B86-8013-60CCB9F5A8F7}" type="pres">
      <dgm:prSet presAssocID="{B1A0E9E4-445A-4A56-A0AE-A3057A947366}" presName="composite" presStyleCnt="0"/>
      <dgm:spPr/>
    </dgm:pt>
    <dgm:pt modelId="{D8168879-5852-49FA-BE34-ABCEF8D8E816}" type="pres">
      <dgm:prSet presAssocID="{B1A0E9E4-445A-4A56-A0AE-A3057A947366}" presName="imgShp" presStyleLbl="fgImgPlace1" presStyleIdx="3" presStyleCnt="6"/>
      <dgm:spPr>
        <a:blipFill rotWithShape="0">
          <a:blip xmlns:r="http://schemas.openxmlformats.org/officeDocument/2006/relationships" r:embed="rId4"/>
          <a:stretch>
            <a:fillRect/>
          </a:stretch>
        </a:blipFill>
      </dgm:spPr>
    </dgm:pt>
    <dgm:pt modelId="{8293C6B6-57E5-4E41-A6FF-4A3F5DF38F8C}" type="pres">
      <dgm:prSet presAssocID="{B1A0E9E4-445A-4A56-A0AE-A3057A947366}" presName="txShp" presStyleLbl="node1" presStyleIdx="3" presStyleCnt="6">
        <dgm:presLayoutVars>
          <dgm:bulletEnabled val="1"/>
        </dgm:presLayoutVars>
      </dgm:prSet>
      <dgm:spPr/>
      <dgm:t>
        <a:bodyPr/>
        <a:lstStyle/>
        <a:p>
          <a:endParaRPr lang="en-GB"/>
        </a:p>
      </dgm:t>
    </dgm:pt>
    <dgm:pt modelId="{78161D63-312F-405A-9CC2-1F084FEE585D}" type="pres">
      <dgm:prSet presAssocID="{5D2074BD-2CEF-4779-BC05-DBB261CC5D14}" presName="spacing" presStyleCnt="0"/>
      <dgm:spPr/>
    </dgm:pt>
    <dgm:pt modelId="{6E4A1976-1FD2-459E-AAC2-546CC4ED7461}" type="pres">
      <dgm:prSet presAssocID="{306AEA75-64D4-4F7E-A292-709789D7B6E2}" presName="composite" presStyleCnt="0"/>
      <dgm:spPr/>
    </dgm:pt>
    <dgm:pt modelId="{0CFE123B-25E1-4128-9A55-51B56B6FD7DA}" type="pres">
      <dgm:prSet presAssocID="{306AEA75-64D4-4F7E-A292-709789D7B6E2}" presName="imgShp" presStyleLbl="fgImgPlace1" presStyleIdx="4" presStyleCnt="6"/>
      <dgm:spPr>
        <a:blipFill rotWithShape="0">
          <a:blip xmlns:r="http://schemas.openxmlformats.org/officeDocument/2006/relationships" r:embed="rId5"/>
          <a:stretch>
            <a:fillRect/>
          </a:stretch>
        </a:blipFill>
      </dgm:spPr>
    </dgm:pt>
    <dgm:pt modelId="{FC9842FD-788A-4AA5-AFB1-458144B1F1D9}" type="pres">
      <dgm:prSet presAssocID="{306AEA75-64D4-4F7E-A292-709789D7B6E2}" presName="txShp" presStyleLbl="node1" presStyleIdx="4" presStyleCnt="6">
        <dgm:presLayoutVars>
          <dgm:bulletEnabled val="1"/>
        </dgm:presLayoutVars>
      </dgm:prSet>
      <dgm:spPr/>
      <dgm:t>
        <a:bodyPr/>
        <a:lstStyle/>
        <a:p>
          <a:endParaRPr lang="en-GB"/>
        </a:p>
      </dgm:t>
    </dgm:pt>
    <dgm:pt modelId="{6C1224CF-30A2-493D-9936-9C5B54427365}" type="pres">
      <dgm:prSet presAssocID="{95EFE603-36D6-490C-9821-38AC51C2A4F5}" presName="spacing" presStyleCnt="0"/>
      <dgm:spPr/>
    </dgm:pt>
    <dgm:pt modelId="{AE9447BD-B57D-4A48-9B52-E770A588B665}" type="pres">
      <dgm:prSet presAssocID="{F5DB1C4B-7E93-4D15-8F9C-11F9CE33ABB7}" presName="composite" presStyleCnt="0"/>
      <dgm:spPr/>
    </dgm:pt>
    <dgm:pt modelId="{9934E543-3957-4228-A199-03F29AA96351}" type="pres">
      <dgm:prSet presAssocID="{F5DB1C4B-7E93-4D15-8F9C-11F9CE33ABB7}" presName="imgShp" presStyleLbl="fgImgPlace1" presStyleIdx="5" presStyleCnt="6"/>
      <dgm:spPr>
        <a:blipFill rotWithShape="0">
          <a:blip xmlns:r="http://schemas.openxmlformats.org/officeDocument/2006/relationships" r:embed="rId6"/>
          <a:stretch>
            <a:fillRect/>
          </a:stretch>
        </a:blipFill>
      </dgm:spPr>
    </dgm:pt>
    <dgm:pt modelId="{09BD08A0-4484-4AC6-AC7E-1E76CBD14F23}" type="pres">
      <dgm:prSet presAssocID="{F5DB1C4B-7E93-4D15-8F9C-11F9CE33ABB7}" presName="txShp" presStyleLbl="node1" presStyleIdx="5" presStyleCnt="6">
        <dgm:presLayoutVars>
          <dgm:bulletEnabled val="1"/>
        </dgm:presLayoutVars>
      </dgm:prSet>
      <dgm:spPr/>
      <dgm:t>
        <a:bodyPr/>
        <a:lstStyle/>
        <a:p>
          <a:endParaRPr lang="en-GB"/>
        </a:p>
      </dgm:t>
    </dgm:pt>
  </dgm:ptLst>
  <dgm:cxnLst>
    <dgm:cxn modelId="{FFB28D48-7D8D-4C36-B67F-06D21E9C809E}" type="presOf" srcId="{EA1FC045-4BB7-4E10-8AE5-AB39D766571E}" destId="{C83F6870-A0CD-4D28-B3E2-DC5765BA12CA}" srcOrd="0" destOrd="0" presId="urn:microsoft.com/office/officeart/2005/8/layout/vList3#2"/>
    <dgm:cxn modelId="{8D00D3E2-FCE7-4742-A250-C4937AABC90C}" srcId="{9E677836-BA05-478B-88BA-3296D62651E2}" destId="{84478AA2-4758-4CF5-9DEF-23114AF13E85}" srcOrd="2" destOrd="0" parTransId="{B9DDF06C-2EA2-4EB9-9D7E-18A097CF52C0}" sibTransId="{D74B9387-0C99-4283-822A-9BEA39849B48}"/>
    <dgm:cxn modelId="{3D0AE5C7-D429-49AF-97BB-40FA229A62FD}" srcId="{9E677836-BA05-478B-88BA-3296D62651E2}" destId="{EA1FC045-4BB7-4E10-8AE5-AB39D766571E}" srcOrd="1" destOrd="0" parTransId="{F1B4CF75-140B-4663-9BDF-AAB22C6E37A2}" sibTransId="{63D012F5-DC3F-4AFE-840E-6AFE0CAC2C93}"/>
    <dgm:cxn modelId="{95196803-81D2-419E-BDC0-2E5E9C3E326B}" type="presOf" srcId="{B1A0E9E4-445A-4A56-A0AE-A3057A947366}" destId="{8293C6B6-57E5-4E41-A6FF-4A3F5DF38F8C}" srcOrd="0" destOrd="0" presId="urn:microsoft.com/office/officeart/2005/8/layout/vList3#2"/>
    <dgm:cxn modelId="{5898F9C6-B3F8-4609-89B2-B11E577D66CD}" type="presOf" srcId="{6C0CB887-CA9B-4A7E-AC6F-33D24A497D46}" destId="{4FECCF69-9E6F-4D4F-9CF8-029E66DA04CE}" srcOrd="0" destOrd="0" presId="urn:microsoft.com/office/officeart/2005/8/layout/vList3#2"/>
    <dgm:cxn modelId="{B2427705-49D1-42D1-B977-BC023B7FCCCE}" srcId="{9E677836-BA05-478B-88BA-3296D62651E2}" destId="{306AEA75-64D4-4F7E-A292-709789D7B6E2}" srcOrd="4" destOrd="0" parTransId="{893D14A2-EE0D-4343-9EE3-6D69A9A4B6F5}" sibTransId="{95EFE603-36D6-490C-9821-38AC51C2A4F5}"/>
    <dgm:cxn modelId="{C9F7CB73-E08C-434B-BD6B-1577DFF67852}" type="presOf" srcId="{9E677836-BA05-478B-88BA-3296D62651E2}" destId="{121ACE92-BF3F-4A37-AF16-08D72FBB2255}" srcOrd="0" destOrd="0" presId="urn:microsoft.com/office/officeart/2005/8/layout/vList3#2"/>
    <dgm:cxn modelId="{D2DCD6AB-4158-405D-94D5-93A66D38BC28}" type="presOf" srcId="{306AEA75-64D4-4F7E-A292-709789D7B6E2}" destId="{FC9842FD-788A-4AA5-AFB1-458144B1F1D9}" srcOrd="0" destOrd="0" presId="urn:microsoft.com/office/officeart/2005/8/layout/vList3#2"/>
    <dgm:cxn modelId="{E5286EA1-F04D-4A4E-BA0F-4CF77DE57501}" srcId="{9E677836-BA05-478B-88BA-3296D62651E2}" destId="{6C0CB887-CA9B-4A7E-AC6F-33D24A497D46}" srcOrd="0" destOrd="0" parTransId="{D72AC98F-2268-4039-8B86-F7F0F5EE87B7}" sibTransId="{D5D11C16-4978-4EC2-AD9C-5BD5D60FC1F9}"/>
    <dgm:cxn modelId="{60CE2EDD-AC5B-4023-9AF7-E8337D99C708}" type="presOf" srcId="{84478AA2-4758-4CF5-9DEF-23114AF13E85}" destId="{07053771-FE09-40AC-8BCD-C6A549806EC3}" srcOrd="0" destOrd="0" presId="urn:microsoft.com/office/officeart/2005/8/layout/vList3#2"/>
    <dgm:cxn modelId="{A59B05E3-4033-43E7-870A-58A9360CCAFD}" srcId="{9E677836-BA05-478B-88BA-3296D62651E2}" destId="{B1A0E9E4-445A-4A56-A0AE-A3057A947366}" srcOrd="3" destOrd="0" parTransId="{B2BA3D76-46CF-4636-A16C-694550E6FDDB}" sibTransId="{5D2074BD-2CEF-4779-BC05-DBB261CC5D14}"/>
    <dgm:cxn modelId="{D7306037-5417-4B2C-A98F-FC2ED9ABB5DF}" srcId="{9E677836-BA05-478B-88BA-3296D62651E2}" destId="{F5DB1C4B-7E93-4D15-8F9C-11F9CE33ABB7}" srcOrd="5" destOrd="0" parTransId="{88902372-FEB6-445D-A2D0-D205009E0424}" sibTransId="{C432FBF3-1649-412D-A000-A5A4D74F3E82}"/>
    <dgm:cxn modelId="{64681716-DA5B-462F-9F22-3D4208AEF3E0}" type="presOf" srcId="{F5DB1C4B-7E93-4D15-8F9C-11F9CE33ABB7}" destId="{09BD08A0-4484-4AC6-AC7E-1E76CBD14F23}" srcOrd="0" destOrd="0" presId="urn:microsoft.com/office/officeart/2005/8/layout/vList3#2"/>
    <dgm:cxn modelId="{CF767EB9-57FB-496B-AAAE-F1C7F8BB15C1}" type="presParOf" srcId="{121ACE92-BF3F-4A37-AF16-08D72FBB2255}" destId="{27DA0C48-E58C-481D-9572-3749D0CE95B6}" srcOrd="0" destOrd="0" presId="urn:microsoft.com/office/officeart/2005/8/layout/vList3#2"/>
    <dgm:cxn modelId="{B94CD135-4F5F-4987-86D6-151CCB2649D5}" type="presParOf" srcId="{27DA0C48-E58C-481D-9572-3749D0CE95B6}" destId="{7114544D-B37A-4756-91BD-36CC3CD4BDB3}" srcOrd="0" destOrd="0" presId="urn:microsoft.com/office/officeart/2005/8/layout/vList3#2"/>
    <dgm:cxn modelId="{DA03F2CE-149A-4146-96F7-F8BE8590BDCD}" type="presParOf" srcId="{27DA0C48-E58C-481D-9572-3749D0CE95B6}" destId="{4FECCF69-9E6F-4D4F-9CF8-029E66DA04CE}" srcOrd="1" destOrd="0" presId="urn:microsoft.com/office/officeart/2005/8/layout/vList3#2"/>
    <dgm:cxn modelId="{DE880286-E477-4035-9425-EDAFACBA631F}" type="presParOf" srcId="{121ACE92-BF3F-4A37-AF16-08D72FBB2255}" destId="{F009379A-74AE-4895-ABF6-FC3ADB0445F5}" srcOrd="1" destOrd="0" presId="urn:microsoft.com/office/officeart/2005/8/layout/vList3#2"/>
    <dgm:cxn modelId="{C397A08F-D15E-4D4E-9187-36169D8623B6}" type="presParOf" srcId="{121ACE92-BF3F-4A37-AF16-08D72FBB2255}" destId="{525DC01C-BD4C-45A6-936A-CD5DF4CB4892}" srcOrd="2" destOrd="0" presId="urn:microsoft.com/office/officeart/2005/8/layout/vList3#2"/>
    <dgm:cxn modelId="{5E3B94D0-D1B1-4863-AB6C-F44B944B6C46}" type="presParOf" srcId="{525DC01C-BD4C-45A6-936A-CD5DF4CB4892}" destId="{7EAA3CE7-BB76-465A-AA9B-5962CC400CF8}" srcOrd="0" destOrd="0" presId="urn:microsoft.com/office/officeart/2005/8/layout/vList3#2"/>
    <dgm:cxn modelId="{86148E49-D831-4326-8932-327254DE5D6D}" type="presParOf" srcId="{525DC01C-BD4C-45A6-936A-CD5DF4CB4892}" destId="{C83F6870-A0CD-4D28-B3E2-DC5765BA12CA}" srcOrd="1" destOrd="0" presId="urn:microsoft.com/office/officeart/2005/8/layout/vList3#2"/>
    <dgm:cxn modelId="{C1E26878-30A6-4009-847A-E0CE8A97B2D1}" type="presParOf" srcId="{121ACE92-BF3F-4A37-AF16-08D72FBB2255}" destId="{0D69CA69-59B0-4330-9BBD-CDEEF0A7D0AC}" srcOrd="3" destOrd="0" presId="urn:microsoft.com/office/officeart/2005/8/layout/vList3#2"/>
    <dgm:cxn modelId="{3E19C60D-B005-4884-9B6C-367F6A85FB29}" type="presParOf" srcId="{121ACE92-BF3F-4A37-AF16-08D72FBB2255}" destId="{923BBDE2-5C3B-45F2-BAE8-A0BE92F0270B}" srcOrd="4" destOrd="0" presId="urn:microsoft.com/office/officeart/2005/8/layout/vList3#2"/>
    <dgm:cxn modelId="{3015C329-0FB3-4183-8AF6-BE7FD9C0C31E}" type="presParOf" srcId="{923BBDE2-5C3B-45F2-BAE8-A0BE92F0270B}" destId="{F58551A4-B642-43E2-AB4F-FD214968CD80}" srcOrd="0" destOrd="0" presId="urn:microsoft.com/office/officeart/2005/8/layout/vList3#2"/>
    <dgm:cxn modelId="{586C9927-0358-46F0-88F9-F5A343409D12}" type="presParOf" srcId="{923BBDE2-5C3B-45F2-BAE8-A0BE92F0270B}" destId="{07053771-FE09-40AC-8BCD-C6A549806EC3}" srcOrd="1" destOrd="0" presId="urn:microsoft.com/office/officeart/2005/8/layout/vList3#2"/>
    <dgm:cxn modelId="{7533D9F2-1D33-4A11-A760-005B147CCF8A}" type="presParOf" srcId="{121ACE92-BF3F-4A37-AF16-08D72FBB2255}" destId="{B4F88C0F-B8DD-4FE3-876B-EFF67CFCC56C}" srcOrd="5" destOrd="0" presId="urn:microsoft.com/office/officeart/2005/8/layout/vList3#2"/>
    <dgm:cxn modelId="{7FEBD0FF-B093-457E-AD79-A46B37A76D5F}" type="presParOf" srcId="{121ACE92-BF3F-4A37-AF16-08D72FBB2255}" destId="{672BC2E1-6EA2-4B86-8013-60CCB9F5A8F7}" srcOrd="6" destOrd="0" presId="urn:microsoft.com/office/officeart/2005/8/layout/vList3#2"/>
    <dgm:cxn modelId="{8CFC7124-CEAD-4E4C-9605-4535EA95DF8F}" type="presParOf" srcId="{672BC2E1-6EA2-4B86-8013-60CCB9F5A8F7}" destId="{D8168879-5852-49FA-BE34-ABCEF8D8E816}" srcOrd="0" destOrd="0" presId="urn:microsoft.com/office/officeart/2005/8/layout/vList3#2"/>
    <dgm:cxn modelId="{4B5AC2B3-06A1-4D06-85D9-88A4ECAF6D38}" type="presParOf" srcId="{672BC2E1-6EA2-4B86-8013-60CCB9F5A8F7}" destId="{8293C6B6-57E5-4E41-A6FF-4A3F5DF38F8C}" srcOrd="1" destOrd="0" presId="urn:microsoft.com/office/officeart/2005/8/layout/vList3#2"/>
    <dgm:cxn modelId="{FC236990-6275-4BF4-ADB8-BC9A50043865}" type="presParOf" srcId="{121ACE92-BF3F-4A37-AF16-08D72FBB2255}" destId="{78161D63-312F-405A-9CC2-1F084FEE585D}" srcOrd="7" destOrd="0" presId="urn:microsoft.com/office/officeart/2005/8/layout/vList3#2"/>
    <dgm:cxn modelId="{28CBF6F1-CB5F-4FB1-837C-35A0F6193B91}" type="presParOf" srcId="{121ACE92-BF3F-4A37-AF16-08D72FBB2255}" destId="{6E4A1976-1FD2-459E-AAC2-546CC4ED7461}" srcOrd="8" destOrd="0" presId="urn:microsoft.com/office/officeart/2005/8/layout/vList3#2"/>
    <dgm:cxn modelId="{16453AC9-8DF6-46EF-9747-B1DA9209D1DD}" type="presParOf" srcId="{6E4A1976-1FD2-459E-AAC2-546CC4ED7461}" destId="{0CFE123B-25E1-4128-9A55-51B56B6FD7DA}" srcOrd="0" destOrd="0" presId="urn:microsoft.com/office/officeart/2005/8/layout/vList3#2"/>
    <dgm:cxn modelId="{69B6D745-C792-4483-AAB9-896F33A009E2}" type="presParOf" srcId="{6E4A1976-1FD2-459E-AAC2-546CC4ED7461}" destId="{FC9842FD-788A-4AA5-AFB1-458144B1F1D9}" srcOrd="1" destOrd="0" presId="urn:microsoft.com/office/officeart/2005/8/layout/vList3#2"/>
    <dgm:cxn modelId="{A1BEA9BD-C7C2-4DFC-ACBD-153E774A4639}" type="presParOf" srcId="{121ACE92-BF3F-4A37-AF16-08D72FBB2255}" destId="{6C1224CF-30A2-493D-9936-9C5B54427365}" srcOrd="9" destOrd="0" presId="urn:microsoft.com/office/officeart/2005/8/layout/vList3#2"/>
    <dgm:cxn modelId="{A4A8B806-06A8-4EC9-A120-F1F739DD5534}" type="presParOf" srcId="{121ACE92-BF3F-4A37-AF16-08D72FBB2255}" destId="{AE9447BD-B57D-4A48-9B52-E770A588B665}" srcOrd="10" destOrd="0" presId="urn:microsoft.com/office/officeart/2005/8/layout/vList3#2"/>
    <dgm:cxn modelId="{897A3008-403C-44BD-84C2-716662E7D1AB}" type="presParOf" srcId="{AE9447BD-B57D-4A48-9B52-E770A588B665}" destId="{9934E543-3957-4228-A199-03F29AA96351}" srcOrd="0" destOrd="0" presId="urn:microsoft.com/office/officeart/2005/8/layout/vList3#2"/>
    <dgm:cxn modelId="{6B0D5651-0AED-46EF-857B-E3C510A67E44}" type="presParOf" srcId="{AE9447BD-B57D-4A48-9B52-E770A588B665}" destId="{09BD08A0-4484-4AC6-AC7E-1E76CBD14F23}"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2A18B-8EE1-4AB0-BC81-7653FD5CBB36}"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GB"/>
        </a:p>
      </dgm:t>
    </dgm:pt>
    <dgm:pt modelId="{66BAA84D-DCAB-4B87-86D5-79528CD9C375}">
      <dgm:prSet/>
      <dgm:spPr/>
      <dgm:t>
        <a:bodyPr/>
        <a:lstStyle/>
        <a:p>
          <a:pPr rtl="0"/>
          <a:r>
            <a:rPr lang="en-GB" b="1" dirty="0" smtClean="0"/>
            <a:t> It provided for a closer interaction between the agricultural and industrial sectors. Accorded the highest priority to the generation and transmission of power.</a:t>
          </a:r>
          <a:endParaRPr lang="en-GB" b="1" dirty="0"/>
        </a:p>
      </dgm:t>
    </dgm:pt>
    <dgm:pt modelId="{C1F05008-A47D-4429-8DF3-08D71A89178C}" type="parTrans" cxnId="{3FEB0108-1CE9-4665-B6C9-6B8D4CF13AA7}">
      <dgm:prSet/>
      <dgm:spPr/>
      <dgm:t>
        <a:bodyPr/>
        <a:lstStyle/>
        <a:p>
          <a:endParaRPr lang="en-GB"/>
        </a:p>
      </dgm:t>
    </dgm:pt>
    <dgm:pt modelId="{08F2784E-68E1-46D9-BC51-AC2BC30E1942}" type="sibTrans" cxnId="{3FEB0108-1CE9-4665-B6C9-6B8D4CF13AA7}">
      <dgm:prSet/>
      <dgm:spPr/>
      <dgm:t>
        <a:bodyPr/>
        <a:lstStyle/>
        <a:p>
          <a:endParaRPr lang="en-GB"/>
        </a:p>
      </dgm:t>
    </dgm:pt>
    <dgm:pt modelId="{E668EA26-E1EB-48FA-AD3F-64EA941B2967}">
      <dgm:prSet/>
      <dgm:spPr/>
      <dgm:t>
        <a:bodyPr/>
        <a:lstStyle/>
        <a:p>
          <a:pPr rtl="0"/>
          <a:r>
            <a:rPr lang="en-GB" b="1" dirty="0" smtClean="0"/>
            <a:t>An exhaustive analysis of industrial products was made to identify products which are capable of  being produced in the small scale sector.</a:t>
          </a:r>
          <a:endParaRPr lang="en-GB" b="1" dirty="0"/>
        </a:p>
      </dgm:t>
    </dgm:pt>
    <dgm:pt modelId="{35307CC9-ACFF-4B4E-97AA-F8C295EA0319}" type="parTrans" cxnId="{A796F761-F50D-4DD3-9B8F-83D9300B540A}">
      <dgm:prSet/>
      <dgm:spPr/>
      <dgm:t>
        <a:bodyPr/>
        <a:lstStyle/>
        <a:p>
          <a:endParaRPr lang="en-GB"/>
        </a:p>
      </dgm:t>
    </dgm:pt>
    <dgm:pt modelId="{12ECAD7A-801B-443D-9E1F-A1B6FE248431}" type="sibTrans" cxnId="{A796F761-F50D-4DD3-9B8F-83D9300B540A}">
      <dgm:prSet/>
      <dgm:spPr/>
      <dgm:t>
        <a:bodyPr/>
        <a:lstStyle/>
        <a:p>
          <a:endParaRPr lang="en-GB"/>
        </a:p>
      </dgm:t>
    </dgm:pt>
    <dgm:pt modelId="{4042F6DF-6FB1-4997-8F8F-3DA019FF7A64}">
      <dgm:prSet/>
      <dgm:spPr/>
      <dgm:t>
        <a:bodyPr/>
        <a:lstStyle/>
        <a:p>
          <a:pPr rtl="0"/>
          <a:r>
            <a:rPr lang="en-GB" b="1" dirty="0" smtClean="0"/>
            <a:t> The list of industries exclusively reserved for the small scale sector was expanded from 180 items to more than 500 items</a:t>
          </a:r>
          <a:r>
            <a:rPr lang="en-GB" dirty="0" smtClean="0"/>
            <a:t>.</a:t>
          </a:r>
          <a:endParaRPr lang="en-GB" dirty="0"/>
        </a:p>
      </dgm:t>
    </dgm:pt>
    <dgm:pt modelId="{43135F01-3249-4D04-9686-74EBB5B21214}" type="parTrans" cxnId="{B660DD4F-220A-453D-B37E-85393306E386}">
      <dgm:prSet/>
      <dgm:spPr/>
      <dgm:t>
        <a:bodyPr/>
        <a:lstStyle/>
        <a:p>
          <a:endParaRPr lang="en-GB"/>
        </a:p>
      </dgm:t>
    </dgm:pt>
    <dgm:pt modelId="{D5AC8A3D-625C-4745-AB7B-FA0182372845}" type="sibTrans" cxnId="{B660DD4F-220A-453D-B37E-85393306E386}">
      <dgm:prSet/>
      <dgm:spPr/>
      <dgm:t>
        <a:bodyPr/>
        <a:lstStyle/>
        <a:p>
          <a:endParaRPr lang="en-GB"/>
        </a:p>
      </dgm:t>
    </dgm:pt>
    <dgm:pt modelId="{3BBE8AD8-420F-4404-A7EC-03BCDBA873A6}">
      <dgm:prSet/>
      <dgm:spPr/>
      <dgm:t>
        <a:bodyPr/>
        <a:lstStyle/>
        <a:p>
          <a:pPr rtl="0"/>
          <a:r>
            <a:rPr lang="en-GB" b="1" dirty="0" smtClean="0"/>
            <a:t>Within the small scale sector, a tiny sector was also defined with investment in machinery and equipment </a:t>
          </a:r>
          <a:r>
            <a:rPr lang="en-GB" b="1" dirty="0" err="1" smtClean="0"/>
            <a:t>upto</a:t>
          </a:r>
          <a:r>
            <a:rPr lang="en-GB" b="1" dirty="0" smtClean="0"/>
            <a:t> Rs.1 </a:t>
          </a:r>
          <a:r>
            <a:rPr lang="en-GB" b="1" dirty="0" err="1" smtClean="0"/>
            <a:t>lakh</a:t>
          </a:r>
          <a:r>
            <a:rPr lang="en-GB" b="1" dirty="0" smtClean="0"/>
            <a:t> and situated in towns with a population of less than 50,000 according to1971 census figures, and in villages.</a:t>
          </a:r>
          <a:endParaRPr lang="en-GB" b="1" dirty="0"/>
        </a:p>
      </dgm:t>
    </dgm:pt>
    <dgm:pt modelId="{06C42C0D-D7BC-4E83-BF71-65F3268AE9C8}" type="parTrans" cxnId="{98A8B236-D90C-41D1-8117-B7B02E827157}">
      <dgm:prSet/>
      <dgm:spPr/>
      <dgm:t>
        <a:bodyPr/>
        <a:lstStyle/>
        <a:p>
          <a:endParaRPr lang="en-GB"/>
        </a:p>
      </dgm:t>
    </dgm:pt>
    <dgm:pt modelId="{98A7CA59-1A95-4C86-A18F-710762C3861E}" type="sibTrans" cxnId="{98A8B236-D90C-41D1-8117-B7B02E827157}">
      <dgm:prSet/>
      <dgm:spPr/>
      <dgm:t>
        <a:bodyPr/>
        <a:lstStyle/>
        <a:p>
          <a:endParaRPr lang="en-GB"/>
        </a:p>
      </dgm:t>
    </dgm:pt>
    <dgm:pt modelId="{50BDE68B-0180-4670-8F22-3489AB9E8445}">
      <dgm:prSet/>
      <dgm:spPr/>
      <dgm:t>
        <a:bodyPr/>
        <a:lstStyle/>
        <a:p>
          <a:pPr rtl="0"/>
          <a:r>
            <a:rPr lang="en-GB" b="1" dirty="0" smtClean="0"/>
            <a:t> Special legislation to protect cottage and household industries was also proposed to be introduced.</a:t>
          </a:r>
          <a:endParaRPr lang="en-GB" b="1" dirty="0"/>
        </a:p>
      </dgm:t>
    </dgm:pt>
    <dgm:pt modelId="{30ED44D3-60B2-4961-8F31-935564A1C2F3}" type="parTrans" cxnId="{5D5919F9-EBD4-4935-96C0-A12C0F603763}">
      <dgm:prSet/>
      <dgm:spPr/>
      <dgm:t>
        <a:bodyPr/>
        <a:lstStyle/>
        <a:p>
          <a:endParaRPr lang="en-GB"/>
        </a:p>
      </dgm:t>
    </dgm:pt>
    <dgm:pt modelId="{D5D13223-7D70-49E9-B3D0-162670296806}" type="sibTrans" cxnId="{5D5919F9-EBD4-4935-96C0-A12C0F603763}">
      <dgm:prSet/>
      <dgm:spPr/>
      <dgm:t>
        <a:bodyPr/>
        <a:lstStyle/>
        <a:p>
          <a:endParaRPr lang="en-GB"/>
        </a:p>
      </dgm:t>
    </dgm:pt>
    <dgm:pt modelId="{5DDBB583-E641-4A6E-9E7F-7988465D13C1}" type="pres">
      <dgm:prSet presAssocID="{C612A18B-8EE1-4AB0-BC81-7653FD5CBB36}" presName="linearFlow" presStyleCnt="0">
        <dgm:presLayoutVars>
          <dgm:dir/>
          <dgm:resizeHandles val="exact"/>
        </dgm:presLayoutVars>
      </dgm:prSet>
      <dgm:spPr/>
      <dgm:t>
        <a:bodyPr/>
        <a:lstStyle/>
        <a:p>
          <a:endParaRPr lang="en-GB"/>
        </a:p>
      </dgm:t>
    </dgm:pt>
    <dgm:pt modelId="{35D7DB25-B1F1-4127-8253-1A3CD27C65FB}" type="pres">
      <dgm:prSet presAssocID="{66BAA84D-DCAB-4B87-86D5-79528CD9C375}" presName="composite" presStyleCnt="0"/>
      <dgm:spPr/>
    </dgm:pt>
    <dgm:pt modelId="{15D86B9D-94F1-451D-8498-646C272571EA}" type="pres">
      <dgm:prSet presAssocID="{66BAA84D-DCAB-4B87-86D5-79528CD9C375}" presName="imgShp" presStyleLbl="fgImgPlace1" presStyleIdx="0" presStyleCnt="5"/>
      <dgm:spPr>
        <a:blipFill rotWithShape="0">
          <a:blip xmlns:r="http://schemas.openxmlformats.org/officeDocument/2006/relationships" r:embed="rId1"/>
          <a:stretch>
            <a:fillRect/>
          </a:stretch>
        </a:blipFill>
      </dgm:spPr>
    </dgm:pt>
    <dgm:pt modelId="{96E4DB19-A7AC-48EF-AE9D-D8094BCF189C}" type="pres">
      <dgm:prSet presAssocID="{66BAA84D-DCAB-4B87-86D5-79528CD9C375}" presName="txShp" presStyleLbl="node1" presStyleIdx="0" presStyleCnt="5">
        <dgm:presLayoutVars>
          <dgm:bulletEnabled val="1"/>
        </dgm:presLayoutVars>
      </dgm:prSet>
      <dgm:spPr/>
      <dgm:t>
        <a:bodyPr/>
        <a:lstStyle/>
        <a:p>
          <a:endParaRPr lang="en-GB"/>
        </a:p>
      </dgm:t>
    </dgm:pt>
    <dgm:pt modelId="{2348DDDF-D3E5-47C3-9299-57AAB689A817}" type="pres">
      <dgm:prSet presAssocID="{08F2784E-68E1-46D9-BC51-AC2BC30E1942}" presName="spacing" presStyleCnt="0"/>
      <dgm:spPr/>
    </dgm:pt>
    <dgm:pt modelId="{E2740B72-D569-4726-B327-55D8489BA9DC}" type="pres">
      <dgm:prSet presAssocID="{E668EA26-E1EB-48FA-AD3F-64EA941B2967}" presName="composite" presStyleCnt="0"/>
      <dgm:spPr/>
    </dgm:pt>
    <dgm:pt modelId="{7C494E0D-3C97-4C03-846F-E45A9E7C7FFC}" type="pres">
      <dgm:prSet presAssocID="{E668EA26-E1EB-48FA-AD3F-64EA941B2967}" presName="imgShp" presStyleLbl="fgImgPlace1" presStyleIdx="1" presStyleCnt="5"/>
      <dgm:spPr>
        <a:blipFill rotWithShape="0">
          <a:blip xmlns:r="http://schemas.openxmlformats.org/officeDocument/2006/relationships" r:embed="rId2"/>
          <a:stretch>
            <a:fillRect/>
          </a:stretch>
        </a:blipFill>
      </dgm:spPr>
    </dgm:pt>
    <dgm:pt modelId="{6C52B5C4-180B-48E6-B988-62DE5F2AEE7A}" type="pres">
      <dgm:prSet presAssocID="{E668EA26-E1EB-48FA-AD3F-64EA941B2967}" presName="txShp" presStyleLbl="node1" presStyleIdx="1" presStyleCnt="5">
        <dgm:presLayoutVars>
          <dgm:bulletEnabled val="1"/>
        </dgm:presLayoutVars>
      </dgm:prSet>
      <dgm:spPr/>
      <dgm:t>
        <a:bodyPr/>
        <a:lstStyle/>
        <a:p>
          <a:endParaRPr lang="en-GB"/>
        </a:p>
      </dgm:t>
    </dgm:pt>
    <dgm:pt modelId="{4F6FCE6C-ACD2-4F81-8FF0-A9827F32021B}" type="pres">
      <dgm:prSet presAssocID="{12ECAD7A-801B-443D-9E1F-A1B6FE248431}" presName="spacing" presStyleCnt="0"/>
      <dgm:spPr/>
    </dgm:pt>
    <dgm:pt modelId="{C942A143-D945-45E7-B01A-6F2174DE4E0E}" type="pres">
      <dgm:prSet presAssocID="{4042F6DF-6FB1-4997-8F8F-3DA019FF7A64}" presName="composite" presStyleCnt="0"/>
      <dgm:spPr/>
    </dgm:pt>
    <dgm:pt modelId="{16EAC158-5E01-48DC-9895-51BBB8B413A3}" type="pres">
      <dgm:prSet presAssocID="{4042F6DF-6FB1-4997-8F8F-3DA019FF7A64}" presName="imgShp" presStyleLbl="fgImgPlace1" presStyleIdx="2" presStyleCnt="5"/>
      <dgm:spPr>
        <a:blipFill rotWithShape="0">
          <a:blip xmlns:r="http://schemas.openxmlformats.org/officeDocument/2006/relationships" r:embed="rId3"/>
          <a:stretch>
            <a:fillRect/>
          </a:stretch>
        </a:blipFill>
      </dgm:spPr>
    </dgm:pt>
    <dgm:pt modelId="{E95BC35B-5640-4B42-876B-04E7C8A91129}" type="pres">
      <dgm:prSet presAssocID="{4042F6DF-6FB1-4997-8F8F-3DA019FF7A64}" presName="txShp" presStyleLbl="node1" presStyleIdx="2" presStyleCnt="5">
        <dgm:presLayoutVars>
          <dgm:bulletEnabled val="1"/>
        </dgm:presLayoutVars>
      </dgm:prSet>
      <dgm:spPr/>
      <dgm:t>
        <a:bodyPr/>
        <a:lstStyle/>
        <a:p>
          <a:endParaRPr lang="en-GB"/>
        </a:p>
      </dgm:t>
    </dgm:pt>
    <dgm:pt modelId="{A46624F7-8BE7-4D43-81EE-7DBB2A2D6E89}" type="pres">
      <dgm:prSet presAssocID="{D5AC8A3D-625C-4745-AB7B-FA0182372845}" presName="spacing" presStyleCnt="0"/>
      <dgm:spPr/>
    </dgm:pt>
    <dgm:pt modelId="{F0D7D69E-69FE-498D-B178-3BEBAC736FB6}" type="pres">
      <dgm:prSet presAssocID="{3BBE8AD8-420F-4404-A7EC-03BCDBA873A6}" presName="composite" presStyleCnt="0"/>
      <dgm:spPr/>
    </dgm:pt>
    <dgm:pt modelId="{1A39EB66-303B-45ED-BF89-15C68E271450}" type="pres">
      <dgm:prSet presAssocID="{3BBE8AD8-420F-4404-A7EC-03BCDBA873A6}" presName="imgShp" presStyleLbl="fgImgPlace1" presStyleIdx="3" presStyleCnt="5"/>
      <dgm:spPr>
        <a:blipFill rotWithShape="0">
          <a:blip xmlns:r="http://schemas.openxmlformats.org/officeDocument/2006/relationships" r:embed="rId3"/>
          <a:stretch>
            <a:fillRect/>
          </a:stretch>
        </a:blipFill>
      </dgm:spPr>
    </dgm:pt>
    <dgm:pt modelId="{649C1F77-7237-47B8-B018-321DF0F8FBA5}" type="pres">
      <dgm:prSet presAssocID="{3BBE8AD8-420F-4404-A7EC-03BCDBA873A6}" presName="txShp" presStyleLbl="node1" presStyleIdx="3" presStyleCnt="5">
        <dgm:presLayoutVars>
          <dgm:bulletEnabled val="1"/>
        </dgm:presLayoutVars>
      </dgm:prSet>
      <dgm:spPr/>
      <dgm:t>
        <a:bodyPr/>
        <a:lstStyle/>
        <a:p>
          <a:endParaRPr lang="en-GB"/>
        </a:p>
      </dgm:t>
    </dgm:pt>
    <dgm:pt modelId="{4AEEE7CD-1893-48D7-8813-7CB80A9D1684}" type="pres">
      <dgm:prSet presAssocID="{98A7CA59-1A95-4C86-A18F-710762C3861E}" presName="spacing" presStyleCnt="0"/>
      <dgm:spPr/>
    </dgm:pt>
    <dgm:pt modelId="{B866071B-32AD-4428-B872-15FBA38E4DCF}" type="pres">
      <dgm:prSet presAssocID="{50BDE68B-0180-4670-8F22-3489AB9E8445}" presName="composite" presStyleCnt="0"/>
      <dgm:spPr/>
    </dgm:pt>
    <dgm:pt modelId="{6CC8FA00-4F48-4764-AC1E-12AA0E0A8737}" type="pres">
      <dgm:prSet presAssocID="{50BDE68B-0180-4670-8F22-3489AB9E8445}" presName="imgShp" presStyleLbl="fgImgPlace1" presStyleIdx="4" presStyleCnt="5"/>
      <dgm:spPr>
        <a:blipFill rotWithShape="0">
          <a:blip xmlns:r="http://schemas.openxmlformats.org/officeDocument/2006/relationships" r:embed="rId4"/>
          <a:stretch>
            <a:fillRect/>
          </a:stretch>
        </a:blipFill>
      </dgm:spPr>
    </dgm:pt>
    <dgm:pt modelId="{9E64A09A-4477-4104-9D94-AD236DED5A28}" type="pres">
      <dgm:prSet presAssocID="{50BDE68B-0180-4670-8F22-3489AB9E8445}" presName="txShp" presStyleLbl="node1" presStyleIdx="4" presStyleCnt="5">
        <dgm:presLayoutVars>
          <dgm:bulletEnabled val="1"/>
        </dgm:presLayoutVars>
      </dgm:prSet>
      <dgm:spPr/>
      <dgm:t>
        <a:bodyPr/>
        <a:lstStyle/>
        <a:p>
          <a:endParaRPr lang="en-GB"/>
        </a:p>
      </dgm:t>
    </dgm:pt>
  </dgm:ptLst>
  <dgm:cxnLst>
    <dgm:cxn modelId="{4D7B09BC-AFD1-4B84-B669-BE233772DD79}" type="presOf" srcId="{50BDE68B-0180-4670-8F22-3489AB9E8445}" destId="{9E64A09A-4477-4104-9D94-AD236DED5A28}" srcOrd="0" destOrd="0" presId="urn:microsoft.com/office/officeart/2005/8/layout/vList3#3"/>
    <dgm:cxn modelId="{9919405E-B3A6-4A62-8F3E-251692C0C85A}" type="presOf" srcId="{E668EA26-E1EB-48FA-AD3F-64EA941B2967}" destId="{6C52B5C4-180B-48E6-B988-62DE5F2AEE7A}" srcOrd="0" destOrd="0" presId="urn:microsoft.com/office/officeart/2005/8/layout/vList3#3"/>
    <dgm:cxn modelId="{275B5327-51A1-4904-9077-2EF8562AB6D8}" type="presOf" srcId="{4042F6DF-6FB1-4997-8F8F-3DA019FF7A64}" destId="{E95BC35B-5640-4B42-876B-04E7C8A91129}" srcOrd="0" destOrd="0" presId="urn:microsoft.com/office/officeart/2005/8/layout/vList3#3"/>
    <dgm:cxn modelId="{3FEB0108-1CE9-4665-B6C9-6B8D4CF13AA7}" srcId="{C612A18B-8EE1-4AB0-BC81-7653FD5CBB36}" destId="{66BAA84D-DCAB-4B87-86D5-79528CD9C375}" srcOrd="0" destOrd="0" parTransId="{C1F05008-A47D-4429-8DF3-08D71A89178C}" sibTransId="{08F2784E-68E1-46D9-BC51-AC2BC30E1942}"/>
    <dgm:cxn modelId="{98A8B236-D90C-41D1-8117-B7B02E827157}" srcId="{C612A18B-8EE1-4AB0-BC81-7653FD5CBB36}" destId="{3BBE8AD8-420F-4404-A7EC-03BCDBA873A6}" srcOrd="3" destOrd="0" parTransId="{06C42C0D-D7BC-4E83-BF71-65F3268AE9C8}" sibTransId="{98A7CA59-1A95-4C86-A18F-710762C3861E}"/>
    <dgm:cxn modelId="{5D5919F9-EBD4-4935-96C0-A12C0F603763}" srcId="{C612A18B-8EE1-4AB0-BC81-7653FD5CBB36}" destId="{50BDE68B-0180-4670-8F22-3489AB9E8445}" srcOrd="4" destOrd="0" parTransId="{30ED44D3-60B2-4961-8F31-935564A1C2F3}" sibTransId="{D5D13223-7D70-49E9-B3D0-162670296806}"/>
    <dgm:cxn modelId="{C78BF127-B144-45C8-974E-B9301C424417}" type="presOf" srcId="{3BBE8AD8-420F-4404-A7EC-03BCDBA873A6}" destId="{649C1F77-7237-47B8-B018-321DF0F8FBA5}" srcOrd="0" destOrd="0" presId="urn:microsoft.com/office/officeart/2005/8/layout/vList3#3"/>
    <dgm:cxn modelId="{B660DD4F-220A-453D-B37E-85393306E386}" srcId="{C612A18B-8EE1-4AB0-BC81-7653FD5CBB36}" destId="{4042F6DF-6FB1-4997-8F8F-3DA019FF7A64}" srcOrd="2" destOrd="0" parTransId="{43135F01-3249-4D04-9686-74EBB5B21214}" sibTransId="{D5AC8A3D-625C-4745-AB7B-FA0182372845}"/>
    <dgm:cxn modelId="{A796F761-F50D-4DD3-9B8F-83D9300B540A}" srcId="{C612A18B-8EE1-4AB0-BC81-7653FD5CBB36}" destId="{E668EA26-E1EB-48FA-AD3F-64EA941B2967}" srcOrd="1" destOrd="0" parTransId="{35307CC9-ACFF-4B4E-97AA-F8C295EA0319}" sibTransId="{12ECAD7A-801B-443D-9E1F-A1B6FE248431}"/>
    <dgm:cxn modelId="{F3DBB1CE-DDBE-444C-9DE0-2ACE764469AE}" type="presOf" srcId="{C612A18B-8EE1-4AB0-BC81-7653FD5CBB36}" destId="{5DDBB583-E641-4A6E-9E7F-7988465D13C1}" srcOrd="0" destOrd="0" presId="urn:microsoft.com/office/officeart/2005/8/layout/vList3#3"/>
    <dgm:cxn modelId="{E1338406-3437-4462-9616-3E21546972A5}" type="presOf" srcId="{66BAA84D-DCAB-4B87-86D5-79528CD9C375}" destId="{96E4DB19-A7AC-48EF-AE9D-D8094BCF189C}" srcOrd="0" destOrd="0" presId="urn:microsoft.com/office/officeart/2005/8/layout/vList3#3"/>
    <dgm:cxn modelId="{3E16A057-DA68-42CA-AE36-972787BDFE48}" type="presParOf" srcId="{5DDBB583-E641-4A6E-9E7F-7988465D13C1}" destId="{35D7DB25-B1F1-4127-8253-1A3CD27C65FB}" srcOrd="0" destOrd="0" presId="urn:microsoft.com/office/officeart/2005/8/layout/vList3#3"/>
    <dgm:cxn modelId="{F7005E46-C1FE-41B6-AEB8-49A041C6A262}" type="presParOf" srcId="{35D7DB25-B1F1-4127-8253-1A3CD27C65FB}" destId="{15D86B9D-94F1-451D-8498-646C272571EA}" srcOrd="0" destOrd="0" presId="urn:microsoft.com/office/officeart/2005/8/layout/vList3#3"/>
    <dgm:cxn modelId="{296B3AB1-657E-4BDC-846C-E1B880CA63A7}" type="presParOf" srcId="{35D7DB25-B1F1-4127-8253-1A3CD27C65FB}" destId="{96E4DB19-A7AC-48EF-AE9D-D8094BCF189C}" srcOrd="1" destOrd="0" presId="urn:microsoft.com/office/officeart/2005/8/layout/vList3#3"/>
    <dgm:cxn modelId="{0A74AEFF-9EAD-49C6-B837-B9DC7289F18E}" type="presParOf" srcId="{5DDBB583-E641-4A6E-9E7F-7988465D13C1}" destId="{2348DDDF-D3E5-47C3-9299-57AAB689A817}" srcOrd="1" destOrd="0" presId="urn:microsoft.com/office/officeart/2005/8/layout/vList3#3"/>
    <dgm:cxn modelId="{9BA2779A-1A0E-41CE-ACBC-A3A5403B182C}" type="presParOf" srcId="{5DDBB583-E641-4A6E-9E7F-7988465D13C1}" destId="{E2740B72-D569-4726-B327-55D8489BA9DC}" srcOrd="2" destOrd="0" presId="urn:microsoft.com/office/officeart/2005/8/layout/vList3#3"/>
    <dgm:cxn modelId="{67266BBF-E999-4014-A0ED-650DE181B5D9}" type="presParOf" srcId="{E2740B72-D569-4726-B327-55D8489BA9DC}" destId="{7C494E0D-3C97-4C03-846F-E45A9E7C7FFC}" srcOrd="0" destOrd="0" presId="urn:microsoft.com/office/officeart/2005/8/layout/vList3#3"/>
    <dgm:cxn modelId="{90BC4E8F-60BE-4D23-A127-7469D0D1B056}" type="presParOf" srcId="{E2740B72-D569-4726-B327-55D8489BA9DC}" destId="{6C52B5C4-180B-48E6-B988-62DE5F2AEE7A}" srcOrd="1" destOrd="0" presId="urn:microsoft.com/office/officeart/2005/8/layout/vList3#3"/>
    <dgm:cxn modelId="{BE93E6DC-5F71-474F-809E-92B22C972786}" type="presParOf" srcId="{5DDBB583-E641-4A6E-9E7F-7988465D13C1}" destId="{4F6FCE6C-ACD2-4F81-8FF0-A9827F32021B}" srcOrd="3" destOrd="0" presId="urn:microsoft.com/office/officeart/2005/8/layout/vList3#3"/>
    <dgm:cxn modelId="{7E08ACA3-4DDA-4D3E-8216-3DDA99BF104B}" type="presParOf" srcId="{5DDBB583-E641-4A6E-9E7F-7988465D13C1}" destId="{C942A143-D945-45E7-B01A-6F2174DE4E0E}" srcOrd="4" destOrd="0" presId="urn:microsoft.com/office/officeart/2005/8/layout/vList3#3"/>
    <dgm:cxn modelId="{EA6878FA-26E1-4390-BADA-EE3171146D07}" type="presParOf" srcId="{C942A143-D945-45E7-B01A-6F2174DE4E0E}" destId="{16EAC158-5E01-48DC-9895-51BBB8B413A3}" srcOrd="0" destOrd="0" presId="urn:microsoft.com/office/officeart/2005/8/layout/vList3#3"/>
    <dgm:cxn modelId="{FCCDB01A-B34E-4769-B6DE-69601FDF072F}" type="presParOf" srcId="{C942A143-D945-45E7-B01A-6F2174DE4E0E}" destId="{E95BC35B-5640-4B42-876B-04E7C8A91129}" srcOrd="1" destOrd="0" presId="urn:microsoft.com/office/officeart/2005/8/layout/vList3#3"/>
    <dgm:cxn modelId="{0B68963F-AEF3-415E-A18F-E36413090AFA}" type="presParOf" srcId="{5DDBB583-E641-4A6E-9E7F-7988465D13C1}" destId="{A46624F7-8BE7-4D43-81EE-7DBB2A2D6E89}" srcOrd="5" destOrd="0" presId="urn:microsoft.com/office/officeart/2005/8/layout/vList3#3"/>
    <dgm:cxn modelId="{B74CD493-B26D-4539-8753-609C4D121CD1}" type="presParOf" srcId="{5DDBB583-E641-4A6E-9E7F-7988465D13C1}" destId="{F0D7D69E-69FE-498D-B178-3BEBAC736FB6}" srcOrd="6" destOrd="0" presId="urn:microsoft.com/office/officeart/2005/8/layout/vList3#3"/>
    <dgm:cxn modelId="{72279039-52A4-4DA5-A434-6CEC05ABB879}" type="presParOf" srcId="{F0D7D69E-69FE-498D-B178-3BEBAC736FB6}" destId="{1A39EB66-303B-45ED-BF89-15C68E271450}" srcOrd="0" destOrd="0" presId="urn:microsoft.com/office/officeart/2005/8/layout/vList3#3"/>
    <dgm:cxn modelId="{7690CC86-76FA-4C0F-9AC6-14EA7E51858A}" type="presParOf" srcId="{F0D7D69E-69FE-498D-B178-3BEBAC736FB6}" destId="{649C1F77-7237-47B8-B018-321DF0F8FBA5}" srcOrd="1" destOrd="0" presId="urn:microsoft.com/office/officeart/2005/8/layout/vList3#3"/>
    <dgm:cxn modelId="{EE734284-4BAA-480C-B749-D81717DA95A0}" type="presParOf" srcId="{5DDBB583-E641-4A6E-9E7F-7988465D13C1}" destId="{4AEEE7CD-1893-48D7-8813-7CB80A9D1684}" srcOrd="7" destOrd="0" presId="urn:microsoft.com/office/officeart/2005/8/layout/vList3#3"/>
    <dgm:cxn modelId="{2FE70E93-828E-49E6-8782-08840272A2C7}" type="presParOf" srcId="{5DDBB583-E641-4A6E-9E7F-7988465D13C1}" destId="{B866071B-32AD-4428-B872-15FBA38E4DCF}" srcOrd="8" destOrd="0" presId="urn:microsoft.com/office/officeart/2005/8/layout/vList3#3"/>
    <dgm:cxn modelId="{83C9A00C-04EC-49B2-BEB4-14B842E39511}" type="presParOf" srcId="{B866071B-32AD-4428-B872-15FBA38E4DCF}" destId="{6CC8FA00-4F48-4764-AC1E-12AA0E0A8737}" srcOrd="0" destOrd="0" presId="urn:microsoft.com/office/officeart/2005/8/layout/vList3#3"/>
    <dgm:cxn modelId="{4675E9C4-088F-46D3-9BAD-73456288CE27}" type="presParOf" srcId="{B866071B-32AD-4428-B872-15FBA38E4DCF}" destId="{9E64A09A-4477-4104-9D94-AD236DED5A28}"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F0E0F-4685-4963-A280-1E5BD05DA1E6}"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n-GB"/>
        </a:p>
      </dgm:t>
    </dgm:pt>
    <dgm:pt modelId="{8E8AC2D6-005A-4898-B91C-A3B02592303D}">
      <dgm:prSet custT="1"/>
      <dgm:spPr/>
      <dgm:t>
        <a:bodyPr/>
        <a:lstStyle/>
        <a:p>
          <a:pPr rtl="0"/>
          <a:r>
            <a:rPr lang="en-GB" sz="1400" b="1" dirty="0" smtClean="0"/>
            <a:t> The Government would promote the development of a system of linkages between nucleus large plants and the satellite ancillaries</a:t>
          </a:r>
          <a:endParaRPr lang="en-GB" sz="1400" b="1" dirty="0"/>
        </a:p>
      </dgm:t>
    </dgm:pt>
    <dgm:pt modelId="{3800831D-38F8-4595-84B4-523591959443}" type="parTrans" cxnId="{28DF76B9-77ED-4C12-9650-1AF985D627E5}">
      <dgm:prSet/>
      <dgm:spPr/>
      <dgm:t>
        <a:bodyPr/>
        <a:lstStyle/>
        <a:p>
          <a:endParaRPr lang="en-GB"/>
        </a:p>
      </dgm:t>
    </dgm:pt>
    <dgm:pt modelId="{DCE66950-618D-4714-A1C3-1F76D836B6B0}" type="sibTrans" cxnId="{28DF76B9-77ED-4C12-9650-1AF985D627E5}">
      <dgm:prSet/>
      <dgm:spPr/>
      <dgm:t>
        <a:bodyPr/>
        <a:lstStyle/>
        <a:p>
          <a:endParaRPr lang="en-GB"/>
        </a:p>
      </dgm:t>
    </dgm:pt>
    <dgm:pt modelId="{4A9F6C09-3C66-4E31-AB5C-234BEFD0331D}">
      <dgm:prSet custT="1"/>
      <dgm:spPr/>
      <dgm:t>
        <a:bodyPr/>
        <a:lstStyle/>
        <a:p>
          <a:pPr rtl="0"/>
          <a:r>
            <a:rPr lang="en-GB" sz="1400" b="1" dirty="0" smtClean="0"/>
            <a:t> To boost the development of small scale industries, the investment limit in the case of tiny units was enhanced to Rs.2 </a:t>
          </a:r>
          <a:r>
            <a:rPr lang="en-GB" sz="1400" b="1" dirty="0" err="1" smtClean="0"/>
            <a:t>lakh</a:t>
          </a:r>
          <a:r>
            <a:rPr lang="en-GB" sz="1400" b="1" dirty="0" smtClean="0"/>
            <a:t>, of a small scale units to Rs.20 </a:t>
          </a:r>
          <a:r>
            <a:rPr lang="en-GB" sz="1400" b="1" dirty="0" err="1" smtClean="0"/>
            <a:t>lakh</a:t>
          </a:r>
          <a:r>
            <a:rPr lang="en-GB" sz="1400" b="1" dirty="0" smtClean="0"/>
            <a:t> and of ancillaries to Rs.25lakh.</a:t>
          </a:r>
          <a:endParaRPr lang="en-GB" sz="1400" b="1" dirty="0"/>
        </a:p>
      </dgm:t>
    </dgm:pt>
    <dgm:pt modelId="{3CDB5686-C310-4E8F-89B3-6B7540AEED5E}" type="parTrans" cxnId="{AAC32CC0-78FA-4C93-A98A-D84BBC36B89B}">
      <dgm:prSet/>
      <dgm:spPr/>
      <dgm:t>
        <a:bodyPr/>
        <a:lstStyle/>
        <a:p>
          <a:endParaRPr lang="en-GB"/>
        </a:p>
      </dgm:t>
    </dgm:pt>
    <dgm:pt modelId="{A8C7B85B-B232-405B-8F2C-F7052F798174}" type="sibTrans" cxnId="{AAC32CC0-78FA-4C93-A98A-D84BBC36B89B}">
      <dgm:prSet/>
      <dgm:spPr/>
      <dgm:t>
        <a:bodyPr/>
        <a:lstStyle/>
        <a:p>
          <a:endParaRPr lang="en-GB"/>
        </a:p>
      </dgm:t>
    </dgm:pt>
    <dgm:pt modelId="{CD7D816B-0C3D-497C-9724-BE51B63A69D3}">
      <dgm:prSet custT="1"/>
      <dgm:spPr/>
      <dgm:t>
        <a:bodyPr/>
        <a:lstStyle/>
        <a:p>
          <a:pPr rtl="0"/>
          <a:r>
            <a:rPr lang="en-GB" sz="1400" b="1" dirty="0" smtClean="0"/>
            <a:t>A scheme for building buffer stocks of essential raw materials for the Small Scale Industries was introduced for operation through the Small Industries Development Corporations in the States and the National Small Industries Corporation in the Centre.</a:t>
          </a:r>
          <a:endParaRPr lang="en-GB" sz="1400" b="1" dirty="0"/>
        </a:p>
      </dgm:t>
    </dgm:pt>
    <dgm:pt modelId="{CA6D71CF-83D9-4FA5-B797-1FA90D53D526}" type="parTrans" cxnId="{D5A1EF1D-C7C5-464C-979F-B1C43754ED46}">
      <dgm:prSet/>
      <dgm:spPr/>
      <dgm:t>
        <a:bodyPr/>
        <a:lstStyle/>
        <a:p>
          <a:endParaRPr lang="en-GB"/>
        </a:p>
      </dgm:t>
    </dgm:pt>
    <dgm:pt modelId="{AE6F45DA-173D-48D6-9C0B-8AF043A6B5FB}" type="sibTrans" cxnId="{D5A1EF1D-C7C5-464C-979F-B1C43754ED46}">
      <dgm:prSet/>
      <dgm:spPr/>
      <dgm:t>
        <a:bodyPr/>
        <a:lstStyle/>
        <a:p>
          <a:endParaRPr lang="en-GB"/>
        </a:p>
      </dgm:t>
    </dgm:pt>
    <dgm:pt modelId="{89EE3459-4D76-458F-8FC1-506B5F86AB80}">
      <dgm:prSet custT="1"/>
      <dgm:spPr/>
      <dgm:t>
        <a:bodyPr/>
        <a:lstStyle/>
        <a:p>
          <a:pPr rtl="0"/>
          <a:r>
            <a:rPr lang="en-GB" sz="1500" dirty="0" smtClean="0"/>
            <a:t> </a:t>
          </a:r>
          <a:r>
            <a:rPr lang="en-GB" sz="1600" b="1" dirty="0" smtClean="0"/>
            <a:t>Industrial processes and technologies aimed at optimum utilisation of energy or the exploitation of alternative sources of energy would be given special assistance, including finance on concessional terms.</a:t>
          </a:r>
          <a:endParaRPr lang="en-GB" sz="1500" b="1" dirty="0"/>
        </a:p>
      </dgm:t>
    </dgm:pt>
    <dgm:pt modelId="{DD9DE2D5-3ECE-429A-AFFA-C12E2F350AEF}" type="parTrans" cxnId="{D1ED450E-7503-466E-81A9-14CC50C9AFCF}">
      <dgm:prSet/>
      <dgm:spPr/>
      <dgm:t>
        <a:bodyPr/>
        <a:lstStyle/>
        <a:p>
          <a:endParaRPr lang="en-GB"/>
        </a:p>
      </dgm:t>
    </dgm:pt>
    <dgm:pt modelId="{1D751D49-A0B2-4381-B736-0203FF506A5B}" type="sibTrans" cxnId="{D1ED450E-7503-466E-81A9-14CC50C9AFCF}">
      <dgm:prSet/>
      <dgm:spPr/>
      <dgm:t>
        <a:bodyPr/>
        <a:lstStyle/>
        <a:p>
          <a:endParaRPr lang="en-GB"/>
        </a:p>
      </dgm:t>
    </dgm:pt>
    <dgm:pt modelId="{C48710A4-7A31-4FFA-BA45-E5E0C2FF1C7B}" type="pres">
      <dgm:prSet presAssocID="{407F0E0F-4685-4963-A280-1E5BD05DA1E6}" presName="linearFlow" presStyleCnt="0">
        <dgm:presLayoutVars>
          <dgm:dir/>
          <dgm:resizeHandles val="exact"/>
        </dgm:presLayoutVars>
      </dgm:prSet>
      <dgm:spPr/>
      <dgm:t>
        <a:bodyPr/>
        <a:lstStyle/>
        <a:p>
          <a:endParaRPr lang="en-GB"/>
        </a:p>
      </dgm:t>
    </dgm:pt>
    <dgm:pt modelId="{F56FF2AD-D4A0-42D1-A69A-43ED0FA16084}" type="pres">
      <dgm:prSet presAssocID="{8E8AC2D6-005A-4898-B91C-A3B02592303D}" presName="composite" presStyleCnt="0"/>
      <dgm:spPr/>
    </dgm:pt>
    <dgm:pt modelId="{DC94E7CD-730A-43D8-9BCE-3D1BF95E8A8F}" type="pres">
      <dgm:prSet presAssocID="{8E8AC2D6-005A-4898-B91C-A3B02592303D}" presName="imgShp" presStyleLbl="fgImgPlace1" presStyleIdx="0" presStyleCnt="4"/>
      <dgm:spPr>
        <a:blipFill rotWithShape="0">
          <a:blip xmlns:r="http://schemas.openxmlformats.org/officeDocument/2006/relationships" r:embed="rId1"/>
          <a:stretch>
            <a:fillRect/>
          </a:stretch>
        </a:blipFill>
      </dgm:spPr>
    </dgm:pt>
    <dgm:pt modelId="{680C1960-C5EE-4148-B746-B98AEB5C917A}" type="pres">
      <dgm:prSet presAssocID="{8E8AC2D6-005A-4898-B91C-A3B02592303D}" presName="txShp" presStyleLbl="node1" presStyleIdx="0" presStyleCnt="4">
        <dgm:presLayoutVars>
          <dgm:bulletEnabled val="1"/>
        </dgm:presLayoutVars>
      </dgm:prSet>
      <dgm:spPr/>
      <dgm:t>
        <a:bodyPr/>
        <a:lstStyle/>
        <a:p>
          <a:endParaRPr lang="en-GB"/>
        </a:p>
      </dgm:t>
    </dgm:pt>
    <dgm:pt modelId="{6B5F2506-53A1-4C4C-9A5A-E3BBE1A77F6B}" type="pres">
      <dgm:prSet presAssocID="{DCE66950-618D-4714-A1C3-1F76D836B6B0}" presName="spacing" presStyleCnt="0"/>
      <dgm:spPr/>
    </dgm:pt>
    <dgm:pt modelId="{54091DF2-5EEB-48F0-B873-E2ADA21A8FBD}" type="pres">
      <dgm:prSet presAssocID="{4A9F6C09-3C66-4E31-AB5C-234BEFD0331D}" presName="composite" presStyleCnt="0"/>
      <dgm:spPr/>
    </dgm:pt>
    <dgm:pt modelId="{2DEB4F08-581D-4E3C-8700-C0B8DA5185C1}" type="pres">
      <dgm:prSet presAssocID="{4A9F6C09-3C66-4E31-AB5C-234BEFD0331D}" presName="imgShp" presStyleLbl="fgImgPlace1" presStyleIdx="1" presStyleCnt="4"/>
      <dgm:spPr>
        <a:blipFill rotWithShape="0">
          <a:blip xmlns:r="http://schemas.openxmlformats.org/officeDocument/2006/relationships" r:embed="rId2"/>
          <a:stretch>
            <a:fillRect/>
          </a:stretch>
        </a:blipFill>
      </dgm:spPr>
    </dgm:pt>
    <dgm:pt modelId="{076745CD-38D6-4C47-A76F-510EA7F05FF5}" type="pres">
      <dgm:prSet presAssocID="{4A9F6C09-3C66-4E31-AB5C-234BEFD0331D}" presName="txShp" presStyleLbl="node1" presStyleIdx="1" presStyleCnt="4">
        <dgm:presLayoutVars>
          <dgm:bulletEnabled val="1"/>
        </dgm:presLayoutVars>
      </dgm:prSet>
      <dgm:spPr/>
      <dgm:t>
        <a:bodyPr/>
        <a:lstStyle/>
        <a:p>
          <a:endParaRPr lang="en-GB"/>
        </a:p>
      </dgm:t>
    </dgm:pt>
    <dgm:pt modelId="{4F76ACC3-7538-45C0-9FA9-2A6FC20A0FD2}" type="pres">
      <dgm:prSet presAssocID="{A8C7B85B-B232-405B-8F2C-F7052F798174}" presName="spacing" presStyleCnt="0"/>
      <dgm:spPr/>
    </dgm:pt>
    <dgm:pt modelId="{BC0A878A-2627-4F99-A506-F72E73E44096}" type="pres">
      <dgm:prSet presAssocID="{CD7D816B-0C3D-497C-9724-BE51B63A69D3}" presName="composite" presStyleCnt="0"/>
      <dgm:spPr/>
    </dgm:pt>
    <dgm:pt modelId="{CC0FDC8A-0520-4C8C-9922-3BF81217D865}" type="pres">
      <dgm:prSet presAssocID="{CD7D816B-0C3D-497C-9724-BE51B63A69D3}" presName="imgShp" presStyleLbl="fgImgPlace1" presStyleIdx="2" presStyleCnt="4"/>
      <dgm:spPr>
        <a:blipFill rotWithShape="0">
          <a:blip xmlns:r="http://schemas.openxmlformats.org/officeDocument/2006/relationships" r:embed="rId2"/>
          <a:stretch>
            <a:fillRect/>
          </a:stretch>
        </a:blipFill>
      </dgm:spPr>
    </dgm:pt>
    <dgm:pt modelId="{76E1935D-DD89-4528-9DBE-9EA254A2A020}" type="pres">
      <dgm:prSet presAssocID="{CD7D816B-0C3D-497C-9724-BE51B63A69D3}" presName="txShp" presStyleLbl="node1" presStyleIdx="2" presStyleCnt="4" custLinFactNeighborX="-33" custLinFactNeighborY="-3692">
        <dgm:presLayoutVars>
          <dgm:bulletEnabled val="1"/>
        </dgm:presLayoutVars>
      </dgm:prSet>
      <dgm:spPr/>
      <dgm:t>
        <a:bodyPr/>
        <a:lstStyle/>
        <a:p>
          <a:endParaRPr lang="en-GB"/>
        </a:p>
      </dgm:t>
    </dgm:pt>
    <dgm:pt modelId="{CC6317DB-8E97-4438-BBFC-DD9DB59268B1}" type="pres">
      <dgm:prSet presAssocID="{AE6F45DA-173D-48D6-9C0B-8AF043A6B5FB}" presName="spacing" presStyleCnt="0"/>
      <dgm:spPr/>
    </dgm:pt>
    <dgm:pt modelId="{3F3A04B0-CEBF-43FB-97FD-4FF67BBA1022}" type="pres">
      <dgm:prSet presAssocID="{89EE3459-4D76-458F-8FC1-506B5F86AB80}" presName="composite" presStyleCnt="0"/>
      <dgm:spPr/>
    </dgm:pt>
    <dgm:pt modelId="{9C6668A0-7E16-4188-BF92-4FA601D38768}" type="pres">
      <dgm:prSet presAssocID="{89EE3459-4D76-458F-8FC1-506B5F86AB80}" presName="imgShp" presStyleLbl="fgImgPlace1" presStyleIdx="3" presStyleCnt="4"/>
      <dgm:spPr>
        <a:blipFill rotWithShape="0">
          <a:blip xmlns:r="http://schemas.openxmlformats.org/officeDocument/2006/relationships" r:embed="rId3"/>
          <a:stretch>
            <a:fillRect/>
          </a:stretch>
        </a:blipFill>
      </dgm:spPr>
    </dgm:pt>
    <dgm:pt modelId="{BC945836-35F9-449B-AE8C-3BA0CCA9E30F}" type="pres">
      <dgm:prSet presAssocID="{89EE3459-4D76-458F-8FC1-506B5F86AB80}" presName="txShp" presStyleLbl="node1" presStyleIdx="3" presStyleCnt="4">
        <dgm:presLayoutVars>
          <dgm:bulletEnabled val="1"/>
        </dgm:presLayoutVars>
      </dgm:prSet>
      <dgm:spPr/>
      <dgm:t>
        <a:bodyPr/>
        <a:lstStyle/>
        <a:p>
          <a:endParaRPr lang="en-GB"/>
        </a:p>
      </dgm:t>
    </dgm:pt>
  </dgm:ptLst>
  <dgm:cxnLst>
    <dgm:cxn modelId="{28DF76B9-77ED-4C12-9650-1AF985D627E5}" srcId="{407F0E0F-4685-4963-A280-1E5BD05DA1E6}" destId="{8E8AC2D6-005A-4898-B91C-A3B02592303D}" srcOrd="0" destOrd="0" parTransId="{3800831D-38F8-4595-84B4-523591959443}" sibTransId="{DCE66950-618D-4714-A1C3-1F76D836B6B0}"/>
    <dgm:cxn modelId="{D1ED450E-7503-466E-81A9-14CC50C9AFCF}" srcId="{407F0E0F-4685-4963-A280-1E5BD05DA1E6}" destId="{89EE3459-4D76-458F-8FC1-506B5F86AB80}" srcOrd="3" destOrd="0" parTransId="{DD9DE2D5-3ECE-429A-AFFA-C12E2F350AEF}" sibTransId="{1D751D49-A0B2-4381-B736-0203FF506A5B}"/>
    <dgm:cxn modelId="{BD210240-9267-4F42-8E8B-A56A3B019938}" type="presOf" srcId="{407F0E0F-4685-4963-A280-1E5BD05DA1E6}" destId="{C48710A4-7A31-4FFA-BA45-E5E0C2FF1C7B}" srcOrd="0" destOrd="0" presId="urn:microsoft.com/office/officeart/2005/8/layout/vList3#4"/>
    <dgm:cxn modelId="{C97B4C7B-3BB0-4275-8091-085ACA897B68}" type="presOf" srcId="{CD7D816B-0C3D-497C-9724-BE51B63A69D3}" destId="{76E1935D-DD89-4528-9DBE-9EA254A2A020}" srcOrd="0" destOrd="0" presId="urn:microsoft.com/office/officeart/2005/8/layout/vList3#4"/>
    <dgm:cxn modelId="{C97E0DF9-E9CC-46A7-B1F9-D4173C092DE3}" type="presOf" srcId="{8E8AC2D6-005A-4898-B91C-A3B02592303D}" destId="{680C1960-C5EE-4148-B746-B98AEB5C917A}" srcOrd="0" destOrd="0" presId="urn:microsoft.com/office/officeart/2005/8/layout/vList3#4"/>
    <dgm:cxn modelId="{09158A7A-91FE-4F02-9C21-4F73B6421803}" type="presOf" srcId="{89EE3459-4D76-458F-8FC1-506B5F86AB80}" destId="{BC945836-35F9-449B-AE8C-3BA0CCA9E30F}" srcOrd="0" destOrd="0" presId="urn:microsoft.com/office/officeart/2005/8/layout/vList3#4"/>
    <dgm:cxn modelId="{F3FCC577-CE01-4F6B-A5AB-16324AA89878}" type="presOf" srcId="{4A9F6C09-3C66-4E31-AB5C-234BEFD0331D}" destId="{076745CD-38D6-4C47-A76F-510EA7F05FF5}" srcOrd="0" destOrd="0" presId="urn:microsoft.com/office/officeart/2005/8/layout/vList3#4"/>
    <dgm:cxn modelId="{D5A1EF1D-C7C5-464C-979F-B1C43754ED46}" srcId="{407F0E0F-4685-4963-A280-1E5BD05DA1E6}" destId="{CD7D816B-0C3D-497C-9724-BE51B63A69D3}" srcOrd="2" destOrd="0" parTransId="{CA6D71CF-83D9-4FA5-B797-1FA90D53D526}" sibTransId="{AE6F45DA-173D-48D6-9C0B-8AF043A6B5FB}"/>
    <dgm:cxn modelId="{AAC32CC0-78FA-4C93-A98A-D84BBC36B89B}" srcId="{407F0E0F-4685-4963-A280-1E5BD05DA1E6}" destId="{4A9F6C09-3C66-4E31-AB5C-234BEFD0331D}" srcOrd="1" destOrd="0" parTransId="{3CDB5686-C310-4E8F-89B3-6B7540AEED5E}" sibTransId="{A8C7B85B-B232-405B-8F2C-F7052F798174}"/>
    <dgm:cxn modelId="{39F0FB8E-7829-4692-AE74-CFE99852F872}" type="presParOf" srcId="{C48710A4-7A31-4FFA-BA45-E5E0C2FF1C7B}" destId="{F56FF2AD-D4A0-42D1-A69A-43ED0FA16084}" srcOrd="0" destOrd="0" presId="urn:microsoft.com/office/officeart/2005/8/layout/vList3#4"/>
    <dgm:cxn modelId="{A179C581-28BD-472A-A523-4EA47C036511}" type="presParOf" srcId="{F56FF2AD-D4A0-42D1-A69A-43ED0FA16084}" destId="{DC94E7CD-730A-43D8-9BCE-3D1BF95E8A8F}" srcOrd="0" destOrd="0" presId="urn:microsoft.com/office/officeart/2005/8/layout/vList3#4"/>
    <dgm:cxn modelId="{62DCA40F-9DAC-4EFF-876B-B880A0F5A008}" type="presParOf" srcId="{F56FF2AD-D4A0-42D1-A69A-43ED0FA16084}" destId="{680C1960-C5EE-4148-B746-B98AEB5C917A}" srcOrd="1" destOrd="0" presId="urn:microsoft.com/office/officeart/2005/8/layout/vList3#4"/>
    <dgm:cxn modelId="{588E0B96-0482-458E-9582-1753F5D94E7C}" type="presParOf" srcId="{C48710A4-7A31-4FFA-BA45-E5E0C2FF1C7B}" destId="{6B5F2506-53A1-4C4C-9A5A-E3BBE1A77F6B}" srcOrd="1" destOrd="0" presId="urn:microsoft.com/office/officeart/2005/8/layout/vList3#4"/>
    <dgm:cxn modelId="{B1AA1633-8847-4531-BF93-7E68196D9061}" type="presParOf" srcId="{C48710A4-7A31-4FFA-BA45-E5E0C2FF1C7B}" destId="{54091DF2-5EEB-48F0-B873-E2ADA21A8FBD}" srcOrd="2" destOrd="0" presId="urn:microsoft.com/office/officeart/2005/8/layout/vList3#4"/>
    <dgm:cxn modelId="{9C0C4790-9FAE-42F3-B35F-221DF1F1055B}" type="presParOf" srcId="{54091DF2-5EEB-48F0-B873-E2ADA21A8FBD}" destId="{2DEB4F08-581D-4E3C-8700-C0B8DA5185C1}" srcOrd="0" destOrd="0" presId="urn:microsoft.com/office/officeart/2005/8/layout/vList3#4"/>
    <dgm:cxn modelId="{0FE7C2F4-566D-47BD-8926-1B08525F1145}" type="presParOf" srcId="{54091DF2-5EEB-48F0-B873-E2ADA21A8FBD}" destId="{076745CD-38D6-4C47-A76F-510EA7F05FF5}" srcOrd="1" destOrd="0" presId="urn:microsoft.com/office/officeart/2005/8/layout/vList3#4"/>
    <dgm:cxn modelId="{F070BA23-D9F0-4276-ADE3-8BC1CFAB78B2}" type="presParOf" srcId="{C48710A4-7A31-4FFA-BA45-E5E0C2FF1C7B}" destId="{4F76ACC3-7538-45C0-9FA9-2A6FC20A0FD2}" srcOrd="3" destOrd="0" presId="urn:microsoft.com/office/officeart/2005/8/layout/vList3#4"/>
    <dgm:cxn modelId="{59ACA788-954A-4872-940B-087EA7C1CB56}" type="presParOf" srcId="{C48710A4-7A31-4FFA-BA45-E5E0C2FF1C7B}" destId="{BC0A878A-2627-4F99-A506-F72E73E44096}" srcOrd="4" destOrd="0" presId="urn:microsoft.com/office/officeart/2005/8/layout/vList3#4"/>
    <dgm:cxn modelId="{80453D2B-AEAB-44D1-9221-0B7AB96EFAED}" type="presParOf" srcId="{BC0A878A-2627-4F99-A506-F72E73E44096}" destId="{CC0FDC8A-0520-4C8C-9922-3BF81217D865}" srcOrd="0" destOrd="0" presId="urn:microsoft.com/office/officeart/2005/8/layout/vList3#4"/>
    <dgm:cxn modelId="{90C7C679-8CCF-4F17-B690-A527DDC0961E}" type="presParOf" srcId="{BC0A878A-2627-4F99-A506-F72E73E44096}" destId="{76E1935D-DD89-4528-9DBE-9EA254A2A020}" srcOrd="1" destOrd="0" presId="urn:microsoft.com/office/officeart/2005/8/layout/vList3#4"/>
    <dgm:cxn modelId="{F93BEAFA-38D9-4411-9AEB-6F2C3BFC2959}" type="presParOf" srcId="{C48710A4-7A31-4FFA-BA45-E5E0C2FF1C7B}" destId="{CC6317DB-8E97-4438-BBFC-DD9DB59268B1}" srcOrd="5" destOrd="0" presId="urn:microsoft.com/office/officeart/2005/8/layout/vList3#4"/>
    <dgm:cxn modelId="{E3442424-CE22-4394-A9B7-2959739F5616}" type="presParOf" srcId="{C48710A4-7A31-4FFA-BA45-E5E0C2FF1C7B}" destId="{3F3A04B0-CEBF-43FB-97FD-4FF67BBA1022}" srcOrd="6" destOrd="0" presId="urn:microsoft.com/office/officeart/2005/8/layout/vList3#4"/>
    <dgm:cxn modelId="{55F200A6-9F98-4C8E-92C2-B01672DA2276}" type="presParOf" srcId="{3F3A04B0-CEBF-43FB-97FD-4FF67BBA1022}" destId="{9C6668A0-7E16-4188-BF92-4FA601D38768}" srcOrd="0" destOrd="0" presId="urn:microsoft.com/office/officeart/2005/8/layout/vList3#4"/>
    <dgm:cxn modelId="{151E6227-63C4-47C0-AA6C-BCACC49A7E5B}" type="presParOf" srcId="{3F3A04B0-CEBF-43FB-97FD-4FF67BBA1022}" destId="{BC945836-35F9-449B-AE8C-3BA0CCA9E30F}"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C5EF41-09A1-4A51-81FA-AA25BDCEF230}"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n-GB"/>
        </a:p>
      </dgm:t>
    </dgm:pt>
    <dgm:pt modelId="{74733F2A-F695-49BE-8C0B-8B8766C02703}">
      <dgm:prSet custT="1"/>
      <dgm:spPr/>
      <dgm:t>
        <a:bodyPr/>
        <a:lstStyle/>
        <a:p>
          <a:pPr rtl="0"/>
          <a:r>
            <a:rPr lang="en-GB" sz="1800" dirty="0" smtClean="0"/>
            <a:t>Strengthening of the agricultural base through agro based industries;</a:t>
          </a:r>
        </a:p>
        <a:p>
          <a:pPr rtl="0"/>
          <a:r>
            <a:rPr lang="en-GB" sz="1800" dirty="0" smtClean="0"/>
            <a:t>Promotion of export-oriented industries;</a:t>
          </a:r>
          <a:endParaRPr lang="en-GB" sz="2000" dirty="0"/>
        </a:p>
      </dgm:t>
    </dgm:pt>
    <dgm:pt modelId="{060EFBD6-573E-41C6-B3E6-4DBA699A8397}" type="parTrans" cxnId="{1AB2F9B5-28DA-4EE3-B8DD-38C1B3F25C40}">
      <dgm:prSet/>
      <dgm:spPr/>
      <dgm:t>
        <a:bodyPr/>
        <a:lstStyle/>
        <a:p>
          <a:endParaRPr lang="en-GB"/>
        </a:p>
      </dgm:t>
    </dgm:pt>
    <dgm:pt modelId="{2485EE41-4DBB-4DBD-A379-221AB587B8EB}" type="sibTrans" cxnId="{1AB2F9B5-28DA-4EE3-B8DD-38C1B3F25C40}">
      <dgm:prSet/>
      <dgm:spPr/>
      <dgm:t>
        <a:bodyPr/>
        <a:lstStyle/>
        <a:p>
          <a:endParaRPr lang="en-GB"/>
        </a:p>
      </dgm:t>
    </dgm:pt>
    <dgm:pt modelId="{5B3AC66A-5C38-4D6C-998F-1BF4A92EE800}">
      <dgm:prSet/>
      <dgm:spPr/>
      <dgm:t>
        <a:bodyPr/>
        <a:lstStyle/>
        <a:p>
          <a:pPr rtl="0"/>
          <a:r>
            <a:rPr lang="en-GB" dirty="0" smtClean="0"/>
            <a:t>Promotion of economic federalism through equitable spread of investment and dispersal of returns;</a:t>
          </a:r>
          <a:endParaRPr lang="en-GB" dirty="0"/>
        </a:p>
      </dgm:t>
    </dgm:pt>
    <dgm:pt modelId="{629C00EF-B064-4BCB-A120-33953EC87215}" type="parTrans" cxnId="{AF4B39AA-E88F-449F-9AD5-14A74D26DA34}">
      <dgm:prSet/>
      <dgm:spPr/>
      <dgm:t>
        <a:bodyPr/>
        <a:lstStyle/>
        <a:p>
          <a:endParaRPr lang="en-GB"/>
        </a:p>
      </dgm:t>
    </dgm:pt>
    <dgm:pt modelId="{40E4B741-779F-41CA-97AB-399A31946F90}" type="sibTrans" cxnId="{AF4B39AA-E88F-449F-9AD5-14A74D26DA34}">
      <dgm:prSet/>
      <dgm:spPr/>
      <dgm:t>
        <a:bodyPr/>
        <a:lstStyle/>
        <a:p>
          <a:endParaRPr lang="en-GB"/>
        </a:p>
      </dgm:t>
    </dgm:pt>
    <dgm:pt modelId="{EFF92D62-5BAC-4906-BE92-E284170B43E8}">
      <dgm:prSet/>
      <dgm:spPr/>
      <dgm:t>
        <a:bodyPr/>
        <a:lstStyle/>
        <a:p>
          <a:pPr rtl="0"/>
          <a:r>
            <a:rPr lang="en-GB" dirty="0" smtClean="0"/>
            <a:t>Consumer protection against high prices and bad quality.</a:t>
          </a:r>
          <a:endParaRPr lang="en-GB" dirty="0"/>
        </a:p>
      </dgm:t>
    </dgm:pt>
    <dgm:pt modelId="{AE99D9EF-C0B9-4151-AC1C-E2B5BCAEC463}" type="parTrans" cxnId="{9969D79B-3FA7-4042-8CB1-E7B423F33A64}">
      <dgm:prSet/>
      <dgm:spPr/>
      <dgm:t>
        <a:bodyPr/>
        <a:lstStyle/>
        <a:p>
          <a:endParaRPr lang="en-GB"/>
        </a:p>
      </dgm:t>
    </dgm:pt>
    <dgm:pt modelId="{FE501326-8ECB-454D-810E-0FC5BDB205C5}" type="sibTrans" cxnId="{9969D79B-3FA7-4042-8CB1-E7B423F33A64}">
      <dgm:prSet/>
      <dgm:spPr/>
      <dgm:t>
        <a:bodyPr/>
        <a:lstStyle/>
        <a:p>
          <a:endParaRPr lang="en-GB"/>
        </a:p>
      </dgm:t>
    </dgm:pt>
    <dgm:pt modelId="{A97F19FA-A59C-488C-8016-0ECDD681559D}">
      <dgm:prSet/>
      <dgm:spPr/>
      <dgm:t>
        <a:bodyPr/>
        <a:lstStyle/>
        <a:p>
          <a:pPr rtl="0"/>
          <a:r>
            <a:rPr lang="en-GB" dirty="0" smtClean="0"/>
            <a:t>Maximum production and achieving higher productivity; Higher employment generation;</a:t>
          </a:r>
          <a:endParaRPr lang="en-GB" dirty="0"/>
        </a:p>
      </dgm:t>
    </dgm:pt>
    <dgm:pt modelId="{4F6ACBC7-0A6C-463D-80B2-22D6CB03FD19}" type="parTrans" cxnId="{D1C54CAA-B8FA-4AC3-BD47-4AD78D8DE682}">
      <dgm:prSet/>
      <dgm:spPr/>
      <dgm:t>
        <a:bodyPr/>
        <a:lstStyle/>
        <a:p>
          <a:endParaRPr lang="en-GB"/>
        </a:p>
      </dgm:t>
    </dgm:pt>
    <dgm:pt modelId="{221134CF-F8AD-4F60-A55A-DB9C4B8BA98C}" type="sibTrans" cxnId="{D1C54CAA-B8FA-4AC3-BD47-4AD78D8DE682}">
      <dgm:prSet/>
      <dgm:spPr/>
      <dgm:t>
        <a:bodyPr/>
        <a:lstStyle/>
        <a:p>
          <a:endParaRPr lang="en-GB"/>
        </a:p>
      </dgm:t>
    </dgm:pt>
    <dgm:pt modelId="{6743BBEE-8440-4860-8F64-00EA623EE200}">
      <dgm:prSet/>
      <dgm:spPr/>
      <dgm:t>
        <a:bodyPr/>
        <a:lstStyle/>
        <a:p>
          <a:pPr rtl="0"/>
          <a:r>
            <a:rPr lang="en-GB" dirty="0" smtClean="0"/>
            <a:t>Correction of regional imbalances;</a:t>
          </a:r>
          <a:endParaRPr lang="en-GB" dirty="0"/>
        </a:p>
      </dgm:t>
    </dgm:pt>
    <dgm:pt modelId="{028C5C0D-FA05-474C-B9EA-7325C46084E7}" type="sibTrans" cxnId="{ACE6E9C3-0132-4553-A210-AFCF82F6F8ED}">
      <dgm:prSet/>
      <dgm:spPr/>
      <dgm:t>
        <a:bodyPr/>
        <a:lstStyle/>
        <a:p>
          <a:endParaRPr lang="en-GB"/>
        </a:p>
      </dgm:t>
    </dgm:pt>
    <dgm:pt modelId="{4EA381F0-F2CE-45FC-96E2-BBB0B4B89205}" type="parTrans" cxnId="{ACE6E9C3-0132-4553-A210-AFCF82F6F8ED}">
      <dgm:prSet/>
      <dgm:spPr/>
      <dgm:t>
        <a:bodyPr/>
        <a:lstStyle/>
        <a:p>
          <a:endParaRPr lang="en-GB"/>
        </a:p>
      </dgm:t>
    </dgm:pt>
    <dgm:pt modelId="{1E8A6BC4-255B-4C2F-A87A-12A5265844A1}" type="pres">
      <dgm:prSet presAssocID="{31C5EF41-09A1-4A51-81FA-AA25BDCEF230}" presName="linearFlow" presStyleCnt="0">
        <dgm:presLayoutVars>
          <dgm:dir/>
          <dgm:resizeHandles val="exact"/>
        </dgm:presLayoutVars>
      </dgm:prSet>
      <dgm:spPr/>
      <dgm:t>
        <a:bodyPr/>
        <a:lstStyle/>
        <a:p>
          <a:endParaRPr lang="en-GB"/>
        </a:p>
      </dgm:t>
    </dgm:pt>
    <dgm:pt modelId="{9FFEE7A4-5DD8-485F-90FD-3B435F6BE8D4}" type="pres">
      <dgm:prSet presAssocID="{6743BBEE-8440-4860-8F64-00EA623EE200}" presName="composite" presStyleCnt="0"/>
      <dgm:spPr/>
    </dgm:pt>
    <dgm:pt modelId="{F6E26330-F2A5-4687-B66C-40A499A28F9A}" type="pres">
      <dgm:prSet presAssocID="{6743BBEE-8440-4860-8F64-00EA623EE200}" presName="imgShp" presStyleLbl="fgImgPlace1" presStyleIdx="0" presStyleCnt="5"/>
      <dgm:spPr>
        <a:blipFill rotWithShape="0">
          <a:blip xmlns:r="http://schemas.openxmlformats.org/officeDocument/2006/relationships" r:embed="rId1"/>
          <a:stretch>
            <a:fillRect/>
          </a:stretch>
        </a:blipFill>
      </dgm:spPr>
    </dgm:pt>
    <dgm:pt modelId="{080EE6C4-68E1-4438-A45F-57DDC95D06A0}" type="pres">
      <dgm:prSet presAssocID="{6743BBEE-8440-4860-8F64-00EA623EE200}" presName="txShp" presStyleLbl="node1" presStyleIdx="0" presStyleCnt="5">
        <dgm:presLayoutVars>
          <dgm:bulletEnabled val="1"/>
        </dgm:presLayoutVars>
      </dgm:prSet>
      <dgm:spPr/>
      <dgm:t>
        <a:bodyPr/>
        <a:lstStyle/>
        <a:p>
          <a:endParaRPr lang="en-GB"/>
        </a:p>
      </dgm:t>
    </dgm:pt>
    <dgm:pt modelId="{98F414AC-ABDB-4745-BEE1-8D8A67F43A14}" type="pres">
      <dgm:prSet presAssocID="{028C5C0D-FA05-474C-B9EA-7325C46084E7}" presName="spacing" presStyleCnt="0"/>
      <dgm:spPr/>
    </dgm:pt>
    <dgm:pt modelId="{5772EDFE-3D66-492C-8772-60DA06F71AA9}" type="pres">
      <dgm:prSet presAssocID="{A97F19FA-A59C-488C-8016-0ECDD681559D}" presName="composite" presStyleCnt="0"/>
      <dgm:spPr/>
    </dgm:pt>
    <dgm:pt modelId="{F42102C9-C14F-4E94-84E7-6E380BD2777C}" type="pres">
      <dgm:prSet presAssocID="{A97F19FA-A59C-488C-8016-0ECDD681559D}" presName="imgShp" presStyleLbl="fgImgPlace1" presStyleIdx="1" presStyleCnt="5"/>
      <dgm:spPr>
        <a:blipFill rotWithShape="0">
          <a:blip xmlns:r="http://schemas.openxmlformats.org/officeDocument/2006/relationships" r:embed="rId2"/>
          <a:stretch>
            <a:fillRect/>
          </a:stretch>
        </a:blipFill>
      </dgm:spPr>
    </dgm:pt>
    <dgm:pt modelId="{8C821D1C-05D1-417B-AAD8-2D2F7BC3CFA6}" type="pres">
      <dgm:prSet presAssocID="{A97F19FA-A59C-488C-8016-0ECDD681559D}" presName="txShp" presStyleLbl="node1" presStyleIdx="1" presStyleCnt="5">
        <dgm:presLayoutVars>
          <dgm:bulletEnabled val="1"/>
        </dgm:presLayoutVars>
      </dgm:prSet>
      <dgm:spPr/>
      <dgm:t>
        <a:bodyPr/>
        <a:lstStyle/>
        <a:p>
          <a:endParaRPr lang="en-GB"/>
        </a:p>
      </dgm:t>
    </dgm:pt>
    <dgm:pt modelId="{51C31AB8-3C49-40FD-BECB-F13291DA1478}" type="pres">
      <dgm:prSet presAssocID="{221134CF-F8AD-4F60-A55A-DB9C4B8BA98C}" presName="spacing" presStyleCnt="0"/>
      <dgm:spPr/>
    </dgm:pt>
    <dgm:pt modelId="{E5BB794D-8FAE-4A74-9DC0-F0A203F4DF69}" type="pres">
      <dgm:prSet presAssocID="{74733F2A-F695-49BE-8C0B-8B8766C02703}" presName="composite" presStyleCnt="0"/>
      <dgm:spPr/>
    </dgm:pt>
    <dgm:pt modelId="{3FA89A42-6532-4459-B0C5-3DAA1E631B77}" type="pres">
      <dgm:prSet presAssocID="{74733F2A-F695-49BE-8C0B-8B8766C02703}" presName="imgShp" presStyleLbl="fgImgPlace1" presStyleIdx="2" presStyleCnt="5"/>
      <dgm:spPr>
        <a:blipFill rotWithShape="0">
          <a:blip xmlns:r="http://schemas.openxmlformats.org/officeDocument/2006/relationships" r:embed="rId3"/>
          <a:stretch>
            <a:fillRect/>
          </a:stretch>
        </a:blipFill>
      </dgm:spPr>
    </dgm:pt>
    <dgm:pt modelId="{BFDC7A8F-581C-43E3-A083-8424B2124A20}" type="pres">
      <dgm:prSet presAssocID="{74733F2A-F695-49BE-8C0B-8B8766C02703}" presName="txShp" presStyleLbl="node1" presStyleIdx="2" presStyleCnt="5" custScaleY="168726">
        <dgm:presLayoutVars>
          <dgm:bulletEnabled val="1"/>
        </dgm:presLayoutVars>
      </dgm:prSet>
      <dgm:spPr/>
      <dgm:t>
        <a:bodyPr/>
        <a:lstStyle/>
        <a:p>
          <a:endParaRPr lang="en-GB"/>
        </a:p>
      </dgm:t>
    </dgm:pt>
    <dgm:pt modelId="{72B4DC42-987D-445B-9FC0-D7F02DB5CD83}" type="pres">
      <dgm:prSet presAssocID="{2485EE41-4DBB-4DBD-A379-221AB587B8EB}" presName="spacing" presStyleCnt="0"/>
      <dgm:spPr/>
    </dgm:pt>
    <dgm:pt modelId="{69BDDBBF-7785-41FD-9B75-67DB245D97B1}" type="pres">
      <dgm:prSet presAssocID="{5B3AC66A-5C38-4D6C-998F-1BF4A92EE800}" presName="composite" presStyleCnt="0"/>
      <dgm:spPr/>
    </dgm:pt>
    <dgm:pt modelId="{BB1A4A12-4227-409C-AC81-32101CEC7DA4}" type="pres">
      <dgm:prSet presAssocID="{5B3AC66A-5C38-4D6C-998F-1BF4A92EE800}" presName="imgShp" presStyleLbl="fgImgPlace1" presStyleIdx="3" presStyleCnt="5"/>
      <dgm:spPr>
        <a:blipFill rotWithShape="0">
          <a:blip xmlns:r="http://schemas.openxmlformats.org/officeDocument/2006/relationships" r:embed="rId4"/>
          <a:stretch>
            <a:fillRect/>
          </a:stretch>
        </a:blipFill>
      </dgm:spPr>
    </dgm:pt>
    <dgm:pt modelId="{044C8E4E-B9A1-44CC-ABBE-CE4DA199B105}" type="pres">
      <dgm:prSet presAssocID="{5B3AC66A-5C38-4D6C-998F-1BF4A92EE800}" presName="txShp" presStyleLbl="node1" presStyleIdx="3" presStyleCnt="5">
        <dgm:presLayoutVars>
          <dgm:bulletEnabled val="1"/>
        </dgm:presLayoutVars>
      </dgm:prSet>
      <dgm:spPr/>
      <dgm:t>
        <a:bodyPr/>
        <a:lstStyle/>
        <a:p>
          <a:endParaRPr lang="en-GB"/>
        </a:p>
      </dgm:t>
    </dgm:pt>
    <dgm:pt modelId="{2C205C35-4E3A-4806-8760-F1C5B656D490}" type="pres">
      <dgm:prSet presAssocID="{40E4B741-779F-41CA-97AB-399A31946F90}" presName="spacing" presStyleCnt="0"/>
      <dgm:spPr/>
    </dgm:pt>
    <dgm:pt modelId="{6DF403A7-9CA7-4AC2-BEC0-C01EA8C3CB65}" type="pres">
      <dgm:prSet presAssocID="{EFF92D62-5BAC-4906-BE92-E284170B43E8}" presName="composite" presStyleCnt="0"/>
      <dgm:spPr/>
    </dgm:pt>
    <dgm:pt modelId="{FC7E4B61-B67F-4F1E-AF46-5FCE642187BF}" type="pres">
      <dgm:prSet presAssocID="{EFF92D62-5BAC-4906-BE92-E284170B43E8}" presName="imgShp" presStyleLbl="fgImgPlace1" presStyleIdx="4" presStyleCnt="5"/>
      <dgm:spPr>
        <a:blipFill rotWithShape="0">
          <a:blip xmlns:r="http://schemas.openxmlformats.org/officeDocument/2006/relationships" r:embed="rId5"/>
          <a:stretch>
            <a:fillRect/>
          </a:stretch>
        </a:blipFill>
      </dgm:spPr>
    </dgm:pt>
    <dgm:pt modelId="{5B1B45E3-FBD1-45AC-A704-6AE0BFD95DE0}" type="pres">
      <dgm:prSet presAssocID="{EFF92D62-5BAC-4906-BE92-E284170B43E8}" presName="txShp" presStyleLbl="node1" presStyleIdx="4" presStyleCnt="5">
        <dgm:presLayoutVars>
          <dgm:bulletEnabled val="1"/>
        </dgm:presLayoutVars>
      </dgm:prSet>
      <dgm:spPr/>
      <dgm:t>
        <a:bodyPr/>
        <a:lstStyle/>
        <a:p>
          <a:endParaRPr lang="en-GB"/>
        </a:p>
      </dgm:t>
    </dgm:pt>
  </dgm:ptLst>
  <dgm:cxnLst>
    <dgm:cxn modelId="{AF4B39AA-E88F-449F-9AD5-14A74D26DA34}" srcId="{31C5EF41-09A1-4A51-81FA-AA25BDCEF230}" destId="{5B3AC66A-5C38-4D6C-998F-1BF4A92EE800}" srcOrd="3" destOrd="0" parTransId="{629C00EF-B064-4BCB-A120-33953EC87215}" sibTransId="{40E4B741-779F-41CA-97AB-399A31946F90}"/>
    <dgm:cxn modelId="{7560B230-4547-45ED-926E-B5F6EC9385FC}" type="presOf" srcId="{31C5EF41-09A1-4A51-81FA-AA25BDCEF230}" destId="{1E8A6BC4-255B-4C2F-A87A-12A5265844A1}" srcOrd="0" destOrd="0" presId="urn:microsoft.com/office/officeart/2005/8/layout/vList3#5"/>
    <dgm:cxn modelId="{3EF8B0C8-9210-4189-8122-CBFFE45159DE}" type="presOf" srcId="{6743BBEE-8440-4860-8F64-00EA623EE200}" destId="{080EE6C4-68E1-4438-A45F-57DDC95D06A0}" srcOrd="0" destOrd="0" presId="urn:microsoft.com/office/officeart/2005/8/layout/vList3#5"/>
    <dgm:cxn modelId="{E25813B5-FF93-430E-9F0D-8A255FA6221A}" type="presOf" srcId="{EFF92D62-5BAC-4906-BE92-E284170B43E8}" destId="{5B1B45E3-FBD1-45AC-A704-6AE0BFD95DE0}" srcOrd="0" destOrd="0" presId="urn:microsoft.com/office/officeart/2005/8/layout/vList3#5"/>
    <dgm:cxn modelId="{9969D79B-3FA7-4042-8CB1-E7B423F33A64}" srcId="{31C5EF41-09A1-4A51-81FA-AA25BDCEF230}" destId="{EFF92D62-5BAC-4906-BE92-E284170B43E8}" srcOrd="4" destOrd="0" parTransId="{AE99D9EF-C0B9-4151-AC1C-E2B5BCAEC463}" sibTransId="{FE501326-8ECB-454D-810E-0FC5BDB205C5}"/>
    <dgm:cxn modelId="{1AB2F9B5-28DA-4EE3-B8DD-38C1B3F25C40}" srcId="{31C5EF41-09A1-4A51-81FA-AA25BDCEF230}" destId="{74733F2A-F695-49BE-8C0B-8B8766C02703}" srcOrd="2" destOrd="0" parTransId="{060EFBD6-573E-41C6-B3E6-4DBA699A8397}" sibTransId="{2485EE41-4DBB-4DBD-A379-221AB587B8EB}"/>
    <dgm:cxn modelId="{D1C54CAA-B8FA-4AC3-BD47-4AD78D8DE682}" srcId="{31C5EF41-09A1-4A51-81FA-AA25BDCEF230}" destId="{A97F19FA-A59C-488C-8016-0ECDD681559D}" srcOrd="1" destOrd="0" parTransId="{4F6ACBC7-0A6C-463D-80B2-22D6CB03FD19}" sibTransId="{221134CF-F8AD-4F60-A55A-DB9C4B8BA98C}"/>
    <dgm:cxn modelId="{B4B33882-41B8-4CE9-B587-C377B7651BD8}" type="presOf" srcId="{A97F19FA-A59C-488C-8016-0ECDD681559D}" destId="{8C821D1C-05D1-417B-AAD8-2D2F7BC3CFA6}" srcOrd="0" destOrd="0" presId="urn:microsoft.com/office/officeart/2005/8/layout/vList3#5"/>
    <dgm:cxn modelId="{170C8F35-6842-4BFB-8856-A1B52E1BD8B2}" type="presOf" srcId="{74733F2A-F695-49BE-8C0B-8B8766C02703}" destId="{BFDC7A8F-581C-43E3-A083-8424B2124A20}" srcOrd="0" destOrd="0" presId="urn:microsoft.com/office/officeart/2005/8/layout/vList3#5"/>
    <dgm:cxn modelId="{ACE6E9C3-0132-4553-A210-AFCF82F6F8ED}" srcId="{31C5EF41-09A1-4A51-81FA-AA25BDCEF230}" destId="{6743BBEE-8440-4860-8F64-00EA623EE200}" srcOrd="0" destOrd="0" parTransId="{4EA381F0-F2CE-45FC-96E2-BBB0B4B89205}" sibTransId="{028C5C0D-FA05-474C-B9EA-7325C46084E7}"/>
    <dgm:cxn modelId="{0FD96ABF-16B5-4A3F-A6BD-AB02818FAF88}" type="presOf" srcId="{5B3AC66A-5C38-4D6C-998F-1BF4A92EE800}" destId="{044C8E4E-B9A1-44CC-ABBE-CE4DA199B105}" srcOrd="0" destOrd="0" presId="urn:microsoft.com/office/officeart/2005/8/layout/vList3#5"/>
    <dgm:cxn modelId="{F37DCDBD-606F-4275-AFCB-6E424DDA33DB}" type="presParOf" srcId="{1E8A6BC4-255B-4C2F-A87A-12A5265844A1}" destId="{9FFEE7A4-5DD8-485F-90FD-3B435F6BE8D4}" srcOrd="0" destOrd="0" presId="urn:microsoft.com/office/officeart/2005/8/layout/vList3#5"/>
    <dgm:cxn modelId="{38EB8F89-A0C7-4E24-A774-B18C15A3156D}" type="presParOf" srcId="{9FFEE7A4-5DD8-485F-90FD-3B435F6BE8D4}" destId="{F6E26330-F2A5-4687-B66C-40A499A28F9A}" srcOrd="0" destOrd="0" presId="urn:microsoft.com/office/officeart/2005/8/layout/vList3#5"/>
    <dgm:cxn modelId="{77FDA778-9E53-4AA8-ADAB-D12C0AAE93AF}" type="presParOf" srcId="{9FFEE7A4-5DD8-485F-90FD-3B435F6BE8D4}" destId="{080EE6C4-68E1-4438-A45F-57DDC95D06A0}" srcOrd="1" destOrd="0" presId="urn:microsoft.com/office/officeart/2005/8/layout/vList3#5"/>
    <dgm:cxn modelId="{8FC5BE1C-BB5E-4D7F-B53E-0BFEA6CA080F}" type="presParOf" srcId="{1E8A6BC4-255B-4C2F-A87A-12A5265844A1}" destId="{98F414AC-ABDB-4745-BEE1-8D8A67F43A14}" srcOrd="1" destOrd="0" presId="urn:microsoft.com/office/officeart/2005/8/layout/vList3#5"/>
    <dgm:cxn modelId="{F40217F2-0D2D-43A1-BC25-3DE51B1D2F27}" type="presParOf" srcId="{1E8A6BC4-255B-4C2F-A87A-12A5265844A1}" destId="{5772EDFE-3D66-492C-8772-60DA06F71AA9}" srcOrd="2" destOrd="0" presId="urn:microsoft.com/office/officeart/2005/8/layout/vList3#5"/>
    <dgm:cxn modelId="{376160AF-6972-456F-A7FB-5885F1B842C5}" type="presParOf" srcId="{5772EDFE-3D66-492C-8772-60DA06F71AA9}" destId="{F42102C9-C14F-4E94-84E7-6E380BD2777C}" srcOrd="0" destOrd="0" presId="urn:microsoft.com/office/officeart/2005/8/layout/vList3#5"/>
    <dgm:cxn modelId="{10792BE3-5378-4905-9F6E-4564618FC7A0}" type="presParOf" srcId="{5772EDFE-3D66-492C-8772-60DA06F71AA9}" destId="{8C821D1C-05D1-417B-AAD8-2D2F7BC3CFA6}" srcOrd="1" destOrd="0" presId="urn:microsoft.com/office/officeart/2005/8/layout/vList3#5"/>
    <dgm:cxn modelId="{1CE4DC64-09D0-444D-BCDD-9A0118E02ED5}" type="presParOf" srcId="{1E8A6BC4-255B-4C2F-A87A-12A5265844A1}" destId="{51C31AB8-3C49-40FD-BECB-F13291DA1478}" srcOrd="3" destOrd="0" presId="urn:microsoft.com/office/officeart/2005/8/layout/vList3#5"/>
    <dgm:cxn modelId="{BA61D40B-3E66-4EEA-8E19-667417AB272F}" type="presParOf" srcId="{1E8A6BC4-255B-4C2F-A87A-12A5265844A1}" destId="{E5BB794D-8FAE-4A74-9DC0-F0A203F4DF69}" srcOrd="4" destOrd="0" presId="urn:microsoft.com/office/officeart/2005/8/layout/vList3#5"/>
    <dgm:cxn modelId="{329A6231-14A7-4A8D-957A-13A74ED15851}" type="presParOf" srcId="{E5BB794D-8FAE-4A74-9DC0-F0A203F4DF69}" destId="{3FA89A42-6532-4459-B0C5-3DAA1E631B77}" srcOrd="0" destOrd="0" presId="urn:microsoft.com/office/officeart/2005/8/layout/vList3#5"/>
    <dgm:cxn modelId="{051D036C-5BD6-4441-BDFF-529BFD475338}" type="presParOf" srcId="{E5BB794D-8FAE-4A74-9DC0-F0A203F4DF69}" destId="{BFDC7A8F-581C-43E3-A083-8424B2124A20}" srcOrd="1" destOrd="0" presId="urn:microsoft.com/office/officeart/2005/8/layout/vList3#5"/>
    <dgm:cxn modelId="{1FB52F0C-C919-4C71-BA23-B3B65AF4B5D2}" type="presParOf" srcId="{1E8A6BC4-255B-4C2F-A87A-12A5265844A1}" destId="{72B4DC42-987D-445B-9FC0-D7F02DB5CD83}" srcOrd="5" destOrd="0" presId="urn:microsoft.com/office/officeart/2005/8/layout/vList3#5"/>
    <dgm:cxn modelId="{AF514679-CEB1-420F-94C2-15ACACEA82D0}" type="presParOf" srcId="{1E8A6BC4-255B-4C2F-A87A-12A5265844A1}" destId="{69BDDBBF-7785-41FD-9B75-67DB245D97B1}" srcOrd="6" destOrd="0" presId="urn:microsoft.com/office/officeart/2005/8/layout/vList3#5"/>
    <dgm:cxn modelId="{26D4CA19-93F2-4E53-BC62-0DA2410511E3}" type="presParOf" srcId="{69BDDBBF-7785-41FD-9B75-67DB245D97B1}" destId="{BB1A4A12-4227-409C-AC81-32101CEC7DA4}" srcOrd="0" destOrd="0" presId="urn:microsoft.com/office/officeart/2005/8/layout/vList3#5"/>
    <dgm:cxn modelId="{CEB80A18-188B-44C5-A293-375C2A9E36C5}" type="presParOf" srcId="{69BDDBBF-7785-41FD-9B75-67DB245D97B1}" destId="{044C8E4E-B9A1-44CC-ABBE-CE4DA199B105}" srcOrd="1" destOrd="0" presId="urn:microsoft.com/office/officeart/2005/8/layout/vList3#5"/>
    <dgm:cxn modelId="{24AF70D7-FF36-4473-8F95-D571401C057C}" type="presParOf" srcId="{1E8A6BC4-255B-4C2F-A87A-12A5265844A1}" destId="{2C205C35-4E3A-4806-8760-F1C5B656D490}" srcOrd="7" destOrd="0" presId="urn:microsoft.com/office/officeart/2005/8/layout/vList3#5"/>
    <dgm:cxn modelId="{AAC390F3-1397-410F-B336-D1E3B255835F}" type="presParOf" srcId="{1E8A6BC4-255B-4C2F-A87A-12A5265844A1}" destId="{6DF403A7-9CA7-4AC2-BEC0-C01EA8C3CB65}" srcOrd="8" destOrd="0" presId="urn:microsoft.com/office/officeart/2005/8/layout/vList3#5"/>
    <dgm:cxn modelId="{901F6F04-7EDE-447C-A3A7-B7198F91A1B5}" type="presParOf" srcId="{6DF403A7-9CA7-4AC2-BEC0-C01EA8C3CB65}" destId="{FC7E4B61-B67F-4F1E-AF46-5FCE642187BF}" srcOrd="0" destOrd="0" presId="urn:microsoft.com/office/officeart/2005/8/layout/vList3#5"/>
    <dgm:cxn modelId="{7FCE3BB6-0702-491C-B87C-6CFE3F624A2E}" type="presParOf" srcId="{6DF403A7-9CA7-4AC2-BEC0-C01EA8C3CB65}" destId="{5B1B45E3-FBD1-45AC-A704-6AE0BFD95DE0}" srcOrd="1" destOrd="0" presId="urn:microsoft.com/office/officeart/2005/8/layout/vList3#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35EB-64B5-4DA8-9239-BCA922C94D14}">
      <dsp:nvSpPr>
        <dsp:cNvPr id="0" name=""/>
        <dsp:cNvSpPr/>
      </dsp:nvSpPr>
      <dsp:spPr>
        <a:xfrm>
          <a:off x="0" y="0"/>
          <a:ext cx="5170682" cy="810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Industrial policy resolution of 1948</a:t>
          </a:r>
          <a:endParaRPr lang="en-GB" sz="2200" kern="1200" dirty="0"/>
        </a:p>
      </dsp:txBody>
      <dsp:txXfrm>
        <a:off x="23727" y="23727"/>
        <a:ext cx="4201731" cy="762653"/>
      </dsp:txXfrm>
    </dsp:sp>
    <dsp:sp modelId="{96D0F145-DF38-4FA5-9702-9861E2305181}">
      <dsp:nvSpPr>
        <dsp:cNvPr id="0" name=""/>
        <dsp:cNvSpPr/>
      </dsp:nvSpPr>
      <dsp:spPr>
        <a:xfrm>
          <a:off x="386122" y="922621"/>
          <a:ext cx="5170682" cy="810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Industrial policy resolution of 1956</a:t>
          </a:r>
          <a:endParaRPr lang="en-GB" sz="2200" kern="1200" dirty="0"/>
        </a:p>
      </dsp:txBody>
      <dsp:txXfrm>
        <a:off x="409849" y="946348"/>
        <a:ext cx="4210536" cy="762653"/>
      </dsp:txXfrm>
    </dsp:sp>
    <dsp:sp modelId="{21F8C644-B468-4817-9AD4-F7C122C44671}">
      <dsp:nvSpPr>
        <dsp:cNvPr id="0" name=""/>
        <dsp:cNvSpPr/>
      </dsp:nvSpPr>
      <dsp:spPr>
        <a:xfrm>
          <a:off x="772244" y="1845243"/>
          <a:ext cx="5170682" cy="810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Industrial policy resolution of 1973</a:t>
          </a:r>
          <a:endParaRPr lang="en-GB" sz="2200" kern="1200" dirty="0"/>
        </a:p>
      </dsp:txBody>
      <dsp:txXfrm>
        <a:off x="795971" y="1868970"/>
        <a:ext cx="4210536" cy="762653"/>
      </dsp:txXfrm>
    </dsp:sp>
    <dsp:sp modelId="{64397B78-D1DE-4E20-97A5-E5A9A93203B9}">
      <dsp:nvSpPr>
        <dsp:cNvPr id="0" name=""/>
        <dsp:cNvSpPr/>
      </dsp:nvSpPr>
      <dsp:spPr>
        <a:xfrm>
          <a:off x="1158367" y="2767865"/>
          <a:ext cx="5170682" cy="810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Industrial policy resolution of 1977</a:t>
          </a:r>
          <a:endParaRPr lang="en-GB" sz="2200" kern="1200" dirty="0"/>
        </a:p>
      </dsp:txBody>
      <dsp:txXfrm>
        <a:off x="1182094" y="2791592"/>
        <a:ext cx="4210536" cy="762653"/>
      </dsp:txXfrm>
    </dsp:sp>
    <dsp:sp modelId="{D62028AA-B7E0-496A-B5C9-C0FF5449B5DE}">
      <dsp:nvSpPr>
        <dsp:cNvPr id="0" name=""/>
        <dsp:cNvSpPr/>
      </dsp:nvSpPr>
      <dsp:spPr>
        <a:xfrm>
          <a:off x="1544489" y="3690487"/>
          <a:ext cx="5170682" cy="810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Industrial policy resolution of 1980</a:t>
          </a:r>
          <a:endParaRPr lang="en-GB" sz="2200" kern="1200" dirty="0"/>
        </a:p>
      </dsp:txBody>
      <dsp:txXfrm>
        <a:off x="1568216" y="3714214"/>
        <a:ext cx="4210536" cy="762653"/>
      </dsp:txXfrm>
    </dsp:sp>
    <dsp:sp modelId="{D82C522F-C5BB-4610-8362-AA34B2787ACC}">
      <dsp:nvSpPr>
        <dsp:cNvPr id="0" name=""/>
        <dsp:cNvSpPr/>
      </dsp:nvSpPr>
      <dsp:spPr>
        <a:xfrm>
          <a:off x="4644112" y="591828"/>
          <a:ext cx="526569" cy="5265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4762590" y="591828"/>
        <a:ext cx="289613" cy="396243"/>
      </dsp:txXfrm>
    </dsp:sp>
    <dsp:sp modelId="{790AC45C-9890-48F5-97B0-3365694C7A78}">
      <dsp:nvSpPr>
        <dsp:cNvPr id="0" name=""/>
        <dsp:cNvSpPr/>
      </dsp:nvSpPr>
      <dsp:spPr>
        <a:xfrm>
          <a:off x="5030235" y="1514450"/>
          <a:ext cx="526569" cy="5265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5148713" y="1514450"/>
        <a:ext cx="289613" cy="396243"/>
      </dsp:txXfrm>
    </dsp:sp>
    <dsp:sp modelId="{2236188E-C0A8-4E83-AB11-BAB9A1A6020B}">
      <dsp:nvSpPr>
        <dsp:cNvPr id="0" name=""/>
        <dsp:cNvSpPr/>
      </dsp:nvSpPr>
      <dsp:spPr>
        <a:xfrm>
          <a:off x="5416357" y="2423570"/>
          <a:ext cx="526569" cy="5265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5534835" y="2423570"/>
        <a:ext cx="289613" cy="396243"/>
      </dsp:txXfrm>
    </dsp:sp>
    <dsp:sp modelId="{2CEFCE6D-38DE-43C4-8166-CEC4DEDEF3A7}">
      <dsp:nvSpPr>
        <dsp:cNvPr id="0" name=""/>
        <dsp:cNvSpPr/>
      </dsp:nvSpPr>
      <dsp:spPr>
        <a:xfrm>
          <a:off x="5802479" y="3355193"/>
          <a:ext cx="526569" cy="5265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5920957" y="3355193"/>
        <a:ext cx="289613" cy="396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63A10-DB20-4C63-9D6B-F15968A0D974}" type="datetimeFigureOut">
              <a:rPr lang="en-US" smtClean="0"/>
              <a:pPr/>
              <a:t>3/1/2016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24240-B056-4939-88AD-EA31E99FBA80}" type="slidenum">
              <a:rPr lang="en-GB" smtClean="0"/>
              <a:pPr/>
              <a:t>‹#›</a:t>
            </a:fld>
            <a:endParaRPr lang="en-GB"/>
          </a:p>
        </p:txBody>
      </p:sp>
    </p:spTree>
    <p:extLst>
      <p:ext uri="{BB962C8B-B14F-4D97-AF65-F5344CB8AC3E}">
        <p14:creationId xmlns:p14="http://schemas.microsoft.com/office/powerpoint/2010/main" val="10442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dyhdwhdhhsdjhdjhgmn</a:t>
            </a:r>
            <a:endParaRPr lang="en-US"/>
          </a:p>
        </p:txBody>
      </p:sp>
      <p:sp>
        <p:nvSpPr>
          <p:cNvPr id="4" name="Slide Number Placeholder 3"/>
          <p:cNvSpPr>
            <a:spLocks noGrp="1"/>
          </p:cNvSpPr>
          <p:nvPr>
            <p:ph type="sldNum" sz="quarter" idx="10"/>
          </p:nvPr>
        </p:nvSpPr>
        <p:spPr/>
        <p:txBody>
          <a:bodyPr/>
          <a:lstStyle/>
          <a:p>
            <a:fld id="{7EF24240-B056-4939-88AD-EA31E99FBA80}" type="slidenum">
              <a:rPr lang="en-GB" smtClean="0"/>
              <a:pPr/>
              <a:t>1</a:t>
            </a:fld>
            <a:endParaRPr lang="en-GB"/>
          </a:p>
        </p:txBody>
      </p:sp>
    </p:spTree>
    <p:extLst>
      <p:ext uri="{BB962C8B-B14F-4D97-AF65-F5344CB8AC3E}">
        <p14:creationId xmlns:p14="http://schemas.microsoft.com/office/powerpoint/2010/main" val="5202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a:t>
            </a:r>
            <a:r>
              <a:rPr lang="en-US" dirty="0" err="1" smtClean="0"/>
              <a:t>th</a:t>
            </a:r>
            <a:r>
              <a:rPr lang="en-US" dirty="0" smtClean="0"/>
              <a:t> April 1948</a:t>
            </a:r>
          </a:p>
          <a:p>
            <a:r>
              <a:rPr lang="en-US" dirty="0" smtClean="0"/>
              <a:t>*public sector development important</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7EF24240-B056-4939-88AD-EA31E99FBA80}" type="slidenum">
              <a:rPr lang="en-GB" smtClean="0"/>
              <a:pPr/>
              <a:t>6</a:t>
            </a:fld>
            <a:endParaRPr lang="en-GB"/>
          </a:p>
        </p:txBody>
      </p:sp>
    </p:spTree>
    <p:extLst>
      <p:ext uri="{BB962C8B-B14F-4D97-AF65-F5344CB8AC3E}">
        <p14:creationId xmlns:p14="http://schemas.microsoft.com/office/powerpoint/2010/main" val="293506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EF24240-B056-4939-88AD-EA31E99FBA80}" type="slidenum">
              <a:rPr lang="en-GB" smtClean="0"/>
              <a:pPr/>
              <a:t>15</a:t>
            </a:fld>
            <a:endParaRPr lang="en-GB"/>
          </a:p>
        </p:txBody>
      </p:sp>
    </p:spTree>
    <p:extLst>
      <p:ext uri="{BB962C8B-B14F-4D97-AF65-F5344CB8AC3E}">
        <p14:creationId xmlns:p14="http://schemas.microsoft.com/office/powerpoint/2010/main" val="289225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028280-B00F-47FD-A0CA-9A2E1F14D905}" type="datetimeFigureOut">
              <a:rPr lang="en-US" smtClean="0"/>
              <a:pPr/>
              <a:t>3/1/2016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28280-B00F-47FD-A0CA-9A2E1F14D905}" type="datetimeFigureOut">
              <a:rPr lang="en-US" smtClean="0"/>
              <a:pPr/>
              <a:t>3/1/2016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28280-B00F-47FD-A0CA-9A2E1F14D905}" type="datetimeFigureOut">
              <a:rPr lang="en-US" smtClean="0"/>
              <a:pPr/>
              <a:t>3/1/2016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28280-B00F-47FD-A0CA-9A2E1F14D905}" type="datetimeFigureOut">
              <a:rPr lang="en-US" smtClean="0"/>
              <a:pPr/>
              <a:t>3/1/2016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28280-B00F-47FD-A0CA-9A2E1F14D905}" type="datetimeFigureOut">
              <a:rPr lang="en-US" smtClean="0"/>
              <a:pPr/>
              <a:t>3/1/2016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028280-B00F-47FD-A0CA-9A2E1F14D905}" type="datetimeFigureOut">
              <a:rPr lang="en-US" smtClean="0"/>
              <a:pPr/>
              <a:t>3/1/2016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028280-B00F-47FD-A0CA-9A2E1F14D905}" type="datetimeFigureOut">
              <a:rPr lang="en-US" smtClean="0"/>
              <a:pPr/>
              <a:t>3/1/2016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028280-B00F-47FD-A0CA-9A2E1F14D905}" type="datetimeFigureOut">
              <a:rPr lang="en-US" smtClean="0"/>
              <a:pPr/>
              <a:t>3/1/2016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28280-B00F-47FD-A0CA-9A2E1F14D905}" type="datetimeFigureOut">
              <a:rPr lang="en-US" smtClean="0"/>
              <a:pPr/>
              <a:t>3/1/2016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28280-B00F-47FD-A0CA-9A2E1F14D905}" type="datetimeFigureOut">
              <a:rPr lang="en-US" smtClean="0"/>
              <a:pPr/>
              <a:t>3/1/2016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28280-B00F-47FD-A0CA-9A2E1F14D905}" type="datetimeFigureOut">
              <a:rPr lang="en-US" smtClean="0"/>
              <a:pPr/>
              <a:t>3/1/2016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E8A1B-811D-4B38-916B-61C4C56B19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28280-B00F-47FD-A0CA-9A2E1F14D905}" type="datetimeFigureOut">
              <a:rPr lang="en-US" smtClean="0"/>
              <a:pPr/>
              <a:t>3/1/2016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E8A1B-811D-4B38-916B-61C4C56B19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doingbusiness.org/data/exploreeconomies/india"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ELL\Desktop\indian eco\1iucdbnvj.jpg"/>
          <p:cNvPicPr>
            <a:picLocks noChangeAspect="1" noChangeArrowheads="1"/>
          </p:cNvPicPr>
          <p:nvPr/>
        </p:nvPicPr>
        <p:blipFill>
          <a:blip r:embed="rId3">
            <a:lum contrast="-47000"/>
          </a:blip>
          <a:srcRect/>
          <a:stretch>
            <a:fillRect/>
          </a:stretch>
        </p:blipFill>
        <p:spPr bwMode="auto">
          <a:xfrm>
            <a:off x="0" y="16955"/>
            <a:ext cx="9144000" cy="6868429"/>
          </a:xfrm>
          <a:prstGeom prst="rect">
            <a:avLst/>
          </a:prstGeom>
          <a:ln>
            <a:noFill/>
          </a:ln>
          <a:effectLst>
            <a:softEdge rad="112500"/>
          </a:effectLst>
        </p:spPr>
      </p:pic>
      <p:sp>
        <p:nvSpPr>
          <p:cNvPr id="8" name="TextBox 7"/>
          <p:cNvSpPr txBox="1"/>
          <p:nvPr/>
        </p:nvSpPr>
        <p:spPr>
          <a:xfrm>
            <a:off x="2071670" y="2143116"/>
            <a:ext cx="4786346"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6000" b="1" dirty="0" smtClean="0">
                <a:latin typeface="Algerian" pitchFamily="82" charset="0"/>
                <a:cs typeface="Andalus" pitchFamily="18" charset="-78"/>
              </a:rPr>
              <a:t>Industrial</a:t>
            </a:r>
            <a:r>
              <a:rPr lang="en-US" sz="4400" b="1" dirty="0" smtClean="0">
                <a:latin typeface="Algerian" pitchFamily="82" charset="0"/>
                <a:cs typeface="Andalus" pitchFamily="18" charset="-78"/>
              </a:rPr>
              <a:t> </a:t>
            </a:r>
            <a:r>
              <a:rPr lang="en-US" sz="6000" b="1" dirty="0" smtClean="0">
                <a:latin typeface="Algerian" pitchFamily="82" charset="0"/>
                <a:cs typeface="Andalus" pitchFamily="18" charset="-78"/>
              </a:rPr>
              <a:t>policy</a:t>
            </a:r>
            <a:r>
              <a:rPr lang="en-US" sz="4400" b="1" dirty="0" smtClean="0">
                <a:latin typeface="Algerian" pitchFamily="82" charset="0"/>
                <a:cs typeface="Andalus" pitchFamily="18" charset="-78"/>
              </a:rPr>
              <a:t> </a:t>
            </a:r>
            <a:r>
              <a:rPr lang="en-US" sz="6000" b="1" dirty="0" smtClean="0">
                <a:latin typeface="Algerian" pitchFamily="82" charset="0"/>
                <a:cs typeface="Andalus" pitchFamily="18" charset="-78"/>
              </a:rPr>
              <a:t>of India</a:t>
            </a:r>
            <a:endParaRPr lang="en-GB" sz="4400" b="1" dirty="0">
              <a:latin typeface="Algerian" pitchFamily="82" charset="0"/>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428660" y="214291"/>
          <a:ext cx="10287072"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632848" cy="341632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 </a:t>
            </a:r>
            <a:r>
              <a:rPr lang="en-US" sz="2400" dirty="0" smtClean="0"/>
              <a:t>The IPR 1956 gave due recognition to the importance of SSI</a:t>
            </a:r>
          </a:p>
          <a:p>
            <a:pPr marL="285750" indent="-285750">
              <a:buFont typeface="Wingdings" panose="05000000000000000000" pitchFamily="2" charset="2"/>
              <a:buChar char="Ø"/>
            </a:pPr>
            <a:r>
              <a:rPr lang="en-US" sz="2400" dirty="0" smtClean="0"/>
              <a:t>The need for balanced regional development emphasized</a:t>
            </a:r>
          </a:p>
          <a:p>
            <a:pPr marL="285750" indent="-285750">
              <a:buFont typeface="Wingdings" panose="05000000000000000000" pitchFamily="2" charset="2"/>
              <a:buChar char="Ø"/>
            </a:pPr>
            <a:r>
              <a:rPr lang="en-US" sz="2400" dirty="0" smtClean="0"/>
              <a:t>Necessity to maintain and promote industrial peace and cordial relations between employers and employees as essential for industrial development.</a:t>
            </a:r>
          </a:p>
          <a:p>
            <a:pPr marL="285750" indent="-285750">
              <a:buFont typeface="Wingdings" panose="05000000000000000000" pitchFamily="2" charset="2"/>
              <a:buChar char="Ø"/>
            </a:pPr>
            <a:r>
              <a:rPr lang="en-US" sz="2400" dirty="0"/>
              <a:t>The need for t</a:t>
            </a:r>
            <a:r>
              <a:rPr lang="en-US" sz="2400" dirty="0" smtClean="0"/>
              <a:t>he  development of technical and management education to meet the increasing requirements for such personnel by our industrial units.</a:t>
            </a:r>
            <a:endParaRPr lang="en-US" sz="2400" dirty="0"/>
          </a:p>
        </p:txBody>
      </p:sp>
    </p:spTree>
    <p:extLst>
      <p:ext uri="{BB962C8B-B14F-4D97-AF65-F5344CB8AC3E}">
        <p14:creationId xmlns:p14="http://schemas.microsoft.com/office/powerpoint/2010/main" val="337146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8000" b="-8000"/>
          </a:stretch>
        </a:blipFill>
        <a:effectLst/>
      </p:bgPr>
    </p:bg>
    <p:spTree>
      <p:nvGrpSpPr>
        <p:cNvPr id="1" name=""/>
        <p:cNvGrpSpPr/>
        <p:nvPr/>
      </p:nvGrpSpPr>
      <p:grpSpPr>
        <a:xfrm>
          <a:off x="0" y="0"/>
          <a:ext cx="0" cy="0"/>
          <a:chOff x="0" y="0"/>
          <a:chExt cx="0" cy="0"/>
        </a:xfrm>
      </p:grpSpPr>
      <p:graphicFrame>
        <p:nvGraphicFramePr>
          <p:cNvPr id="9" name="Diagram 8"/>
          <p:cNvGraphicFramePr/>
          <p:nvPr/>
        </p:nvGraphicFramePr>
        <p:xfrm>
          <a:off x="-428660" y="714356"/>
          <a:ext cx="9929882"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71538" y="142852"/>
            <a:ext cx="6929486" cy="523220"/>
          </a:xfrm>
          <a:prstGeom prst="rect">
            <a:avLst/>
          </a:prstGeom>
          <a:noFill/>
        </p:spPr>
        <p:txBody>
          <a:bodyPr wrap="square" rtlCol="0">
            <a:spAutoFit/>
          </a:bodyPr>
          <a:lstStyle/>
          <a:p>
            <a:r>
              <a:rPr lang="en-GB" sz="2800" b="1" u="sng" dirty="0" smtClean="0"/>
              <a:t>INDUSTRIAL POLICY RESOLUTION, 1973</a:t>
            </a:r>
            <a:endParaRPr lang="en-GB" sz="2800"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1000164" y="857208"/>
          <a:ext cx="10572824"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000232" y="0"/>
            <a:ext cx="6215106" cy="800219"/>
          </a:xfrm>
          <a:prstGeom prst="rect">
            <a:avLst/>
          </a:prstGeom>
          <a:noFill/>
        </p:spPr>
        <p:txBody>
          <a:bodyPr wrap="square" rtlCol="0">
            <a:spAutoFit/>
          </a:bodyPr>
          <a:lstStyle/>
          <a:p>
            <a:r>
              <a:rPr lang="en-GB" sz="2800" b="1" u="sng" dirty="0" smtClean="0"/>
              <a:t>INDUSTRIAL POLICY RESOLUTION, 1977</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7992888" cy="4031873"/>
          </a:xfrm>
          <a:prstGeom prst="rect">
            <a:avLst/>
          </a:prstGeom>
          <a:noFill/>
        </p:spPr>
        <p:txBody>
          <a:bodyPr wrap="square" rtlCol="0">
            <a:spAutoFit/>
          </a:bodyPr>
          <a:lstStyle/>
          <a:p>
            <a:pPr marL="285750" indent="-285750" algn="just">
              <a:buFont typeface="Wingdings" panose="05000000000000000000" pitchFamily="2" charset="2"/>
              <a:buChar char="Ø"/>
            </a:pPr>
            <a:r>
              <a:rPr lang="en-US" sz="3200" dirty="0" smtClean="0"/>
              <a:t> This policy expanded the role of public sector not to produce important strategic goods but to ensure essential supplies to the consumers</a:t>
            </a:r>
          </a:p>
          <a:p>
            <a:pPr marL="285750" indent="-285750" algn="just">
              <a:buFont typeface="Wingdings" panose="05000000000000000000" pitchFamily="2" charset="2"/>
              <a:buChar char="Ø"/>
            </a:pPr>
            <a:r>
              <a:rPr lang="en-US" sz="3200" dirty="0" smtClean="0"/>
              <a:t>The IPR 1977 was generally not in favor of  foreign collaboration.</a:t>
            </a:r>
          </a:p>
          <a:p>
            <a:pPr marL="285750" indent="-285750" algn="just">
              <a:buFont typeface="Wingdings" panose="05000000000000000000" pitchFamily="2" charset="2"/>
              <a:buChar char="Ø"/>
            </a:pPr>
            <a:r>
              <a:rPr lang="en-US" sz="3200" dirty="0" smtClean="0"/>
              <a:t>This policy made a selective approach to the problem of sick units.</a:t>
            </a:r>
            <a:endParaRPr lang="en-US" sz="3200" dirty="0"/>
          </a:p>
        </p:txBody>
      </p:sp>
    </p:spTree>
    <p:extLst>
      <p:ext uri="{BB962C8B-B14F-4D97-AF65-F5344CB8AC3E}">
        <p14:creationId xmlns:p14="http://schemas.microsoft.com/office/powerpoint/2010/main" val="327483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285720" y="785794"/>
          <a:ext cx="8858280" cy="6072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428728" y="214290"/>
            <a:ext cx="6715172" cy="584775"/>
          </a:xfrm>
          <a:prstGeom prst="rect">
            <a:avLst/>
          </a:prstGeom>
          <a:noFill/>
        </p:spPr>
        <p:txBody>
          <a:bodyPr wrap="square" rtlCol="0">
            <a:spAutoFit/>
          </a:bodyPr>
          <a:lstStyle/>
          <a:p>
            <a:r>
              <a:rPr lang="en-US" sz="3200" b="1" u="sng" dirty="0" smtClean="0"/>
              <a:t>INDUSTRIAL POLICY RESOLUTION 1980</a:t>
            </a:r>
            <a:endParaRPr lang="en-GB" sz="3200" b="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IPR 1980</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457200" y="2174875"/>
            <a:ext cx="8229600" cy="3951288"/>
          </a:xfrm>
        </p:spPr>
        <p:txBody>
          <a:bodyPr/>
          <a:lstStyle/>
          <a:p>
            <a:pPr>
              <a:buFont typeface="Wingdings" panose="05000000000000000000" pitchFamily="2" charset="2"/>
              <a:buChar char="Ø"/>
            </a:pPr>
            <a:r>
              <a:rPr lang="en-US" dirty="0" smtClean="0"/>
              <a:t> rejuvenate the public sector</a:t>
            </a:r>
          </a:p>
          <a:p>
            <a:pPr marL="0" indent="0">
              <a:buNone/>
            </a:pPr>
            <a:r>
              <a:rPr lang="en-US" dirty="0" smtClean="0"/>
              <a:t>and improve operational</a:t>
            </a:r>
          </a:p>
          <a:p>
            <a:pPr marL="0" indent="0">
              <a:buNone/>
            </a:pPr>
            <a:r>
              <a:rPr lang="en-US" dirty="0" smtClean="0"/>
              <a:t> efficiency.</a:t>
            </a:r>
          </a:p>
          <a:p>
            <a:pPr>
              <a:buFont typeface="Wingdings" panose="05000000000000000000" pitchFamily="2" charset="2"/>
              <a:buChar char="Ø"/>
            </a:pPr>
            <a:r>
              <a:rPr lang="en-US" dirty="0"/>
              <a:t> </a:t>
            </a:r>
            <a:r>
              <a:rPr lang="en-US" dirty="0" smtClean="0"/>
              <a:t>The policy aimed at</a:t>
            </a:r>
          </a:p>
          <a:p>
            <a:pPr marL="0" indent="0">
              <a:buNone/>
            </a:pPr>
            <a:r>
              <a:rPr lang="en-US" dirty="0" smtClean="0"/>
              <a:t> integrating industrial </a:t>
            </a:r>
          </a:p>
          <a:p>
            <a:pPr marL="0" indent="0">
              <a:buNone/>
            </a:pPr>
            <a:r>
              <a:rPr lang="en-US" dirty="0" smtClean="0"/>
              <a:t>development in the private sector</a:t>
            </a:r>
          </a:p>
          <a:p>
            <a:pPr marL="0" indent="0">
              <a:buNone/>
            </a:pPr>
            <a:r>
              <a:rPr lang="en-US" dirty="0" smtClean="0"/>
              <a:t>By encouraging the concept of </a:t>
            </a:r>
          </a:p>
          <a:p>
            <a:pPr marL="0" indent="0">
              <a:buNone/>
            </a:pPr>
            <a:r>
              <a:rPr lang="en-US" dirty="0" smtClean="0"/>
              <a:t>Economic federalism.</a:t>
            </a:r>
          </a:p>
          <a:p>
            <a:pPr>
              <a:buFont typeface="Wingdings" panose="05000000000000000000" pitchFamily="2" charset="2"/>
              <a:buChar char="Ø"/>
            </a:pPr>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a:buFont typeface="Wingdings" panose="05000000000000000000" pitchFamily="2" charset="2"/>
              <a:buChar char="Ø"/>
            </a:pPr>
            <a:r>
              <a:rPr lang="en-US" dirty="0" smtClean="0"/>
              <a:t> </a:t>
            </a:r>
            <a:endParaRPr lang="en-US" dirty="0"/>
          </a:p>
        </p:txBody>
      </p:sp>
    </p:spTree>
    <p:extLst>
      <p:ext uri="{BB962C8B-B14F-4D97-AF65-F5344CB8AC3E}">
        <p14:creationId xmlns:p14="http://schemas.microsoft.com/office/powerpoint/2010/main" val="392885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The limits for SSI redefined</a:t>
            </a:r>
          </a:p>
          <a:p>
            <a:r>
              <a:rPr lang="en-US" sz="2000" dirty="0" smtClean="0"/>
              <a:t>The limits for tiny sector was raised from 1 lakh to 2 lakhs.</a:t>
            </a:r>
          </a:p>
          <a:p>
            <a:r>
              <a:rPr lang="en-US" sz="2000" dirty="0" smtClean="0"/>
              <a:t>To increase the limits of investment in the case of small scale units from 10 lakhs to 20 lakhs</a:t>
            </a:r>
          </a:p>
          <a:p>
            <a:r>
              <a:rPr lang="en-US" sz="2000" dirty="0" smtClean="0"/>
              <a:t>To increase the limit of ancillaries from 15 lakhs to 25 lakhs</a:t>
            </a:r>
          </a:p>
          <a:p>
            <a:pPr>
              <a:buFont typeface="Wingdings" panose="05000000000000000000" pitchFamily="2" charset="2"/>
              <a:buChar char="Ø"/>
            </a:pPr>
            <a:r>
              <a:rPr lang="en-US" sz="2800" dirty="0"/>
              <a:t> </a:t>
            </a:r>
            <a:r>
              <a:rPr lang="en-US" sz="2800" dirty="0" smtClean="0"/>
              <a:t>Special concessions were accorded to large scale units to improve their efficiency and employment potential.</a:t>
            </a:r>
          </a:p>
          <a:p>
            <a:pPr>
              <a:buFont typeface="Wingdings" panose="05000000000000000000" pitchFamily="2" charset="2"/>
              <a:buChar char="Ø"/>
            </a:pPr>
            <a:r>
              <a:rPr lang="en-US" sz="2800" dirty="0" smtClean="0"/>
              <a:t>Tightened the regulation towards the sick units.</a:t>
            </a:r>
            <a:endParaRPr lang="en-US" sz="2800" dirty="0"/>
          </a:p>
        </p:txBody>
      </p:sp>
    </p:spTree>
    <p:extLst>
      <p:ext uri="{BB962C8B-B14F-4D97-AF65-F5344CB8AC3E}">
        <p14:creationId xmlns:p14="http://schemas.microsoft.com/office/powerpoint/2010/main" val="301226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133600"/>
            <a:ext cx="8839200" cy="2362200"/>
          </a:xfrm>
          <a:prstGeom prst="rect">
            <a:avLst/>
          </a:prstGeom>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smtClean="0">
                <a:ln>
                  <a:noFill/>
                </a:ln>
                <a:solidFill>
                  <a:schemeClr val="tx1"/>
                </a:solidFill>
                <a:effectLst/>
                <a:uLnTx/>
                <a:uFillTx/>
                <a:latin typeface="Algerian" pitchFamily="82" charset="0"/>
                <a:ea typeface="+mj-ea"/>
                <a:cs typeface="Times New Roman" pitchFamily="18" charset="0"/>
              </a:rPr>
              <a:t>New INDUSTRIAL POLICY  1991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214290"/>
            <a:ext cx="9144000" cy="6262710"/>
          </a:xfrm>
          <a:prstGeom prst="rect">
            <a:avLst/>
          </a:prstGeom>
        </p:spPr>
        <p:txBody>
          <a:bodyPr vert="horz" lIns="91440" tIns="45720" rIns="91440" bIns="45720" rtlCol="0">
            <a:noAutofit/>
          </a:bodyPr>
          <a:lstStyle/>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The spread of industrialization to backward areas of the country will be actively promoted</a:t>
            </a:r>
            <a:b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b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through appropriate incentives, institutions and</a:t>
            </a:r>
            <a:b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b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infrastructure investments.</a:t>
            </a:r>
            <a:b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br>
            <a:endPar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Foreign investment and technology collaboration will be welcomed to obtain higher</a:t>
            </a:r>
            <a:b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b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technology, to increase exports and to expand the production base.</a:t>
            </a:r>
          </a:p>
          <a:p>
            <a:pPr marL="438912" marR="0" lvl="0" indent="-32004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Abolish monopoly</a:t>
            </a:r>
          </a:p>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endPar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Workers’ participation in management  will be promoted </a:t>
            </a:r>
          </a:p>
          <a:p>
            <a:pPr marL="438912" marR="0" lvl="0" indent="-320040" algn="l" defTabSz="914400" rtl="0" eaLnBrk="1" fontAlgn="auto" latinLnBrk="0" hangingPunct="1">
              <a:lnSpc>
                <a:spcPct val="100000"/>
              </a:lnSpc>
              <a:spcBef>
                <a:spcPts val="0"/>
              </a:spcBef>
              <a:spcAft>
                <a:spcPts val="0"/>
              </a:spcAft>
              <a:buClrTx/>
              <a:buSzTx/>
              <a:buFont typeface="Wingdings 2"/>
              <a:buChar char=""/>
              <a:tabLst/>
              <a:defRPr/>
            </a:pPr>
            <a:endPar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INDUSTRIAL POLICY OF INDIA</a:t>
            </a:r>
            <a:endParaRPr lang="en-IN" dirty="0"/>
          </a:p>
        </p:txBody>
      </p:sp>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pPr algn="r">
              <a:buNone/>
            </a:pPr>
            <a:r>
              <a:rPr lang="en-IN" sz="2000" dirty="0" smtClean="0"/>
              <a:t>ANISHKUMAR.P.T</a:t>
            </a:r>
          </a:p>
          <a:p>
            <a:pPr algn="r">
              <a:buNone/>
            </a:pPr>
            <a:r>
              <a:rPr lang="en-IN" sz="2000" dirty="0" smtClean="0"/>
              <a:t>ASSISSTANT PROFESSOR</a:t>
            </a:r>
          </a:p>
          <a:p>
            <a:pPr algn="r">
              <a:buNone/>
            </a:pPr>
            <a:r>
              <a:rPr lang="en-IN" sz="2000" dirty="0" smtClean="0"/>
              <a:t>DEPARTMENT OF ECONOMICS</a:t>
            </a:r>
          </a:p>
          <a:p>
            <a:pPr algn="r">
              <a:buNone/>
            </a:pPr>
            <a:r>
              <a:rPr lang="en-IN" sz="2000" dirty="0" smtClean="0"/>
              <a:t>NSS COLLEGE PANDALAM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9000" r="-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228600"/>
            <a:ext cx="9144000" cy="1143000"/>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lgerian" pitchFamily="82" charset="0"/>
                <a:ea typeface="+mn-ea"/>
                <a:cs typeface="Times New Roman" pitchFamily="18" charset="0"/>
              </a:rPr>
              <a:t>INDUSTRIAL POLICY 1991 </a:t>
            </a:r>
            <a:br>
              <a:rPr kumimoji="0" lang="en-US" sz="3200" b="0" i="0" u="none" strike="noStrike" kern="1200" cap="none" spc="0" normalizeH="0" baseline="0" noProof="0" dirty="0" smtClean="0">
                <a:ln>
                  <a:noFill/>
                </a:ln>
                <a:solidFill>
                  <a:schemeClr val="bg1"/>
                </a:solidFill>
                <a:effectLst/>
                <a:uLnTx/>
                <a:uFillTx/>
                <a:latin typeface="Algerian" pitchFamily="82" charset="0"/>
                <a:ea typeface="+mn-ea"/>
                <a:cs typeface="Times New Roman" pitchFamily="18" charset="0"/>
              </a:rPr>
            </a:br>
            <a:r>
              <a:rPr kumimoji="0" lang="en-US" sz="3200" b="0" i="0" u="none" strike="noStrike" kern="1200" cap="none" spc="0" normalizeH="0" baseline="0" noProof="0" dirty="0" smtClean="0">
                <a:ln>
                  <a:noFill/>
                </a:ln>
                <a:solidFill>
                  <a:schemeClr val="bg1"/>
                </a:solidFill>
                <a:effectLst/>
                <a:uLnTx/>
                <a:uFillTx/>
                <a:latin typeface="Algerian" pitchFamily="82" charset="0"/>
                <a:ea typeface="+mn-ea"/>
                <a:cs typeface="Times New Roman" pitchFamily="18" charset="0"/>
              </a:rPr>
              <a:t>ISSUES</a:t>
            </a:r>
            <a:endParaRPr kumimoji="0" lang="en-US" sz="3200" b="0" i="0" u="none" strike="noStrike" kern="1200" cap="none" spc="0" normalizeH="0" baseline="0" noProof="0" dirty="0" smtClean="0">
              <a:ln>
                <a:noFill/>
              </a:ln>
              <a:solidFill>
                <a:schemeClr val="bg1"/>
              </a:solidFill>
              <a:effectLst/>
              <a:uLnTx/>
              <a:uFillTx/>
              <a:latin typeface="Algerian" pitchFamily="82" charset="0"/>
              <a:ea typeface="+mn-ea"/>
              <a:cs typeface="+mn-cs"/>
            </a:endParaRPr>
          </a:p>
        </p:txBody>
      </p:sp>
      <p:sp>
        <p:nvSpPr>
          <p:cNvPr id="6" name="Content Placeholder 2"/>
          <p:cNvSpPr txBox="1">
            <a:spLocks/>
          </p:cNvSpPr>
          <p:nvPr/>
        </p:nvSpPr>
        <p:spPr>
          <a:xfrm>
            <a:off x="152400" y="1600200"/>
            <a:ext cx="8763000" cy="5029200"/>
          </a:xfrm>
          <a:prstGeom prst="rect">
            <a:avLst/>
          </a:prstGeom>
          <a:ln>
            <a:noFill/>
          </a:ln>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Government recognizes the need for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social and economic justice, to end poverty and unemployment and to build a modern, democratic, socialist, prosperous and forward-looking India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India to grow as part of the world economy and not in isolation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Enhanced support to the small-scale sector so that it flourishes in an environment of economic efficiency and  continuous technological up gradation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Emphasis on building our ability to pay for imports through our own foreign exchange earnings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atMod val="150000"/>
                  </a:schemeClr>
                </a:solidFill>
                <a:effectLst/>
                <a:uLnTx/>
                <a:uFillTx/>
                <a:latin typeface="Times New Roman" pitchFamily="18" charset="0"/>
                <a:ea typeface="+mj-ea"/>
                <a:cs typeface="Times New Roman" pitchFamily="18" charset="0"/>
              </a:rPr>
              <a:t/>
            </a:r>
            <a:br>
              <a:rPr kumimoji="0" lang="en-US" sz="3600" b="1" i="0" u="none" strike="noStrike" kern="1200" cap="none" spc="0" normalizeH="0" baseline="0" noProof="0" dirty="0" smtClean="0">
                <a:ln>
                  <a:noFill/>
                </a:ln>
                <a:solidFill>
                  <a:schemeClr val="accent1">
                    <a:satMod val="150000"/>
                  </a:schemeClr>
                </a:solidFill>
                <a:effectLst/>
                <a:uLnTx/>
                <a:uFillTx/>
                <a:latin typeface="Times New Roman" pitchFamily="18" charset="0"/>
                <a:ea typeface="+mj-ea"/>
                <a:cs typeface="Times New Roman" pitchFamily="18" charset="0"/>
              </a:rPr>
            </a:br>
            <a:r>
              <a:rPr kumimoji="0" lang="en-US" sz="4000" b="1" i="0" u="none" strike="noStrike" kern="1200" cap="none" spc="0" normalizeH="0" baseline="0" noProof="0" dirty="0" smtClean="0">
                <a:ln>
                  <a:noFill/>
                </a:ln>
                <a:solidFill>
                  <a:schemeClr val="accent2">
                    <a:lumMod val="75000"/>
                  </a:schemeClr>
                </a:solidFill>
                <a:effectLst/>
                <a:uLnTx/>
                <a:uFillTx/>
                <a:latin typeface="Algerian" pitchFamily="82" charset="0"/>
                <a:ea typeface="+mj-ea"/>
                <a:cs typeface="Times New Roman" pitchFamily="18" charset="0"/>
              </a:rPr>
              <a:t>INDUSTRIAL POLICY 1991 </a:t>
            </a:r>
            <a:br>
              <a:rPr kumimoji="0" lang="en-US" sz="4000" b="1" i="0" u="none" strike="noStrike" kern="1200" cap="none" spc="0" normalizeH="0" baseline="0" noProof="0" dirty="0" smtClean="0">
                <a:ln>
                  <a:noFill/>
                </a:ln>
                <a:solidFill>
                  <a:schemeClr val="accent2">
                    <a:lumMod val="75000"/>
                  </a:schemeClr>
                </a:solidFill>
                <a:effectLst/>
                <a:uLnTx/>
                <a:uFillTx/>
                <a:latin typeface="Algerian" pitchFamily="82" charset="0"/>
                <a:ea typeface="+mj-ea"/>
                <a:cs typeface="Times New Roman" pitchFamily="18" charset="0"/>
              </a:rPr>
            </a:br>
            <a:r>
              <a:rPr kumimoji="0" lang="en-US" sz="4000" b="1" i="0" u="none" strike="noStrike" kern="1200" cap="none" spc="0" normalizeH="0" baseline="0" noProof="0" dirty="0" smtClean="0">
                <a:ln>
                  <a:noFill/>
                </a:ln>
                <a:solidFill>
                  <a:schemeClr val="accent2">
                    <a:lumMod val="75000"/>
                  </a:schemeClr>
                </a:solidFill>
                <a:effectLst/>
                <a:uLnTx/>
                <a:uFillTx/>
                <a:latin typeface="Algerian" pitchFamily="82" charset="0"/>
                <a:ea typeface="+mj-ea"/>
                <a:cs typeface="Times New Roman" pitchFamily="18" charset="0"/>
              </a:rPr>
              <a:t>OBJECTIVES</a:t>
            </a:r>
            <a:endParaRPr kumimoji="0" lang="en-US" sz="4000" b="1" i="0" u="none" strike="noStrike" kern="1200" cap="none" spc="0" normalizeH="0" baseline="0" noProof="0" dirty="0">
              <a:ln>
                <a:noFill/>
              </a:ln>
              <a:solidFill>
                <a:schemeClr val="accent2">
                  <a:lumMod val="75000"/>
                </a:schemeClr>
              </a:solidFill>
              <a:effectLst/>
              <a:uLnTx/>
              <a:uFillTx/>
              <a:latin typeface="Algerian" pitchFamily="82" charset="0"/>
              <a:ea typeface="+mj-ea"/>
              <a:cs typeface="+mj-cs"/>
            </a:endParaRPr>
          </a:p>
        </p:txBody>
      </p:sp>
      <p:sp>
        <p:nvSpPr>
          <p:cNvPr id="6" name="Content Placeholder 2"/>
          <p:cNvSpPr txBox="1">
            <a:spLocks/>
          </p:cNvSpPr>
          <p:nvPr/>
        </p:nvSpPr>
        <p:spPr>
          <a:xfrm>
            <a:off x="428596" y="1714488"/>
            <a:ext cx="7239000" cy="484632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      In pursuit of the above objectives, Government have decided to take a series of initiatives in respect of the policies relating to the following areas:</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 Industrial Licensing.</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 Foreign Investment.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 Foreign Technology Agreements.</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 Public Sector Policy.</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MRTP Act.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000" b="-2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0"/>
            <a:ext cx="9144000" cy="5286412"/>
          </a:xfrm>
          <a:prstGeom prst="rect">
            <a:avLst/>
          </a:prstGeom>
        </p:spPr>
        <p:txBody>
          <a:bodyPr vert="horz" lIns="91440" tIns="45720" rIns="91440" bIns="45720" rtlCol="0">
            <a:no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lphaUcPeriod"/>
              <a:tabLst/>
              <a:defRPr/>
            </a:pPr>
            <a:r>
              <a:rPr kumimoji="0" lang="en-US" sz="3600" b="1" i="0" u="none" strike="noStrike" kern="1200" cap="none" spc="0" normalizeH="0" baseline="0" noProof="0" dirty="0" smtClean="0">
                <a:ln>
                  <a:noFill/>
                </a:ln>
                <a:solidFill>
                  <a:srgbClr val="0070C0"/>
                </a:solidFill>
                <a:effectLst/>
                <a:uLnTx/>
                <a:uFillTx/>
                <a:latin typeface="Comic Sans MS" pitchFamily="66" charset="0"/>
                <a:ea typeface="+mn-ea"/>
                <a:cs typeface="Times New Roman" pitchFamily="18" charset="0"/>
              </a:rPr>
              <a:t>Industrial Licensing:</a:t>
            </a:r>
          </a:p>
          <a:p>
            <a:pPr marL="514350" marR="0" lvl="0" indent="-51435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Industrial licensing abolished for all projects except a short list of 18 industries related to security and strategic concerns, social reasons, hazardous chemicals etc. (Annex II)</a:t>
            </a: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Areas where security &amp; strategic concerns predominate, reserved for public sector. (Annex I)</a:t>
            </a: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In projects where imported capital goods are required, automatic clearance given.</a:t>
            </a: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In locations other than cities of more than 1 million population, no requirement of obtaining industrial approvals from Central Government.</a:t>
            </a: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Incentives &amp; investments in infrastructural development, to promote dispersal to rural and backward areas.</a:t>
            </a:r>
          </a:p>
          <a:p>
            <a:pPr marL="514350" marR="0" lvl="0" indent="-51435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Existing units enabled to produce any article without additional investment.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04800" y="155448"/>
            <a:ext cx="8382000" cy="1252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Lucida Calligraphy" pitchFamily="66" charset="0"/>
                <a:ea typeface="+mj-ea"/>
                <a:cs typeface="+mj-cs"/>
              </a:rPr>
              <a:t>INDUSTRIAL POLICY 1991</a:t>
            </a:r>
            <a:endParaRPr kumimoji="0" lang="en-US" sz="4000" b="1" i="0" u="none" strike="noStrike" kern="1200" cap="none" spc="0" normalizeH="0" baseline="0" noProof="0" dirty="0">
              <a:ln>
                <a:noFill/>
              </a:ln>
              <a:solidFill>
                <a:srgbClr val="002060"/>
              </a:solidFill>
              <a:effectLst/>
              <a:uLnTx/>
              <a:uFillTx/>
              <a:latin typeface="Lucida Calligraphy" pitchFamily="66" charset="0"/>
              <a:ea typeface="+mj-ea"/>
              <a:cs typeface="+mj-cs"/>
            </a:endParaRPr>
          </a:p>
        </p:txBody>
      </p:sp>
      <p:sp>
        <p:nvSpPr>
          <p:cNvPr id="6" name="Content Placeholder 2"/>
          <p:cNvSpPr txBox="1">
            <a:spLocks/>
          </p:cNvSpPr>
          <p:nvPr/>
        </p:nvSpPr>
        <p:spPr>
          <a:xfrm>
            <a:off x="457200" y="1357298"/>
            <a:ext cx="8043890" cy="52864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effectLst/>
                <a:uLnTx/>
                <a:uFillTx/>
                <a:latin typeface="Comic Sans MS" pitchFamily="66" charset="0"/>
                <a:ea typeface="+mn-ea"/>
                <a:cs typeface="Times New Roman" pitchFamily="18" charset="0"/>
              </a:rPr>
              <a:t>B. Foreign Investment: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Approval upto 51 percent foreign equity in high priority industries.(Annex-III)</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Imports governed by general policy applicable to other domestic units, payment of </a:t>
            </a:r>
            <a:r>
              <a:rPr kumimoji="0" lang="en-US" sz="2400" b="1" i="0" u="none" strike="noStrike" kern="1200" cap="none" spc="0" normalizeH="0" baseline="0" noProof="0" dirty="0" err="1" smtClean="0">
                <a:ln>
                  <a:noFill/>
                </a:ln>
                <a:effectLst/>
                <a:uLnTx/>
                <a:uFillTx/>
                <a:latin typeface="Comic Sans MS" pitchFamily="66" charset="0"/>
                <a:ea typeface="+mn-ea"/>
                <a:cs typeface="Times New Roman" pitchFamily="18" charset="0"/>
              </a:rPr>
              <a:t>dividents</a:t>
            </a: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 monitored by RBI to ensure that outflows on account of </a:t>
            </a:r>
            <a:r>
              <a:rPr kumimoji="0" lang="en-US" sz="2400" b="1" i="0" u="none" strike="noStrike" kern="1200" cap="none" spc="0" normalizeH="0" baseline="0" noProof="0" dirty="0" err="1" smtClean="0">
                <a:ln>
                  <a:noFill/>
                </a:ln>
                <a:effectLst/>
                <a:uLnTx/>
                <a:uFillTx/>
                <a:latin typeface="Comic Sans MS" pitchFamily="66" charset="0"/>
                <a:ea typeface="+mn-ea"/>
                <a:cs typeface="Times New Roman" pitchFamily="18" charset="0"/>
              </a:rPr>
              <a:t>dividents</a:t>
            </a: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 are balanced by export earnings.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Other foreign equity proposals, not covered above, need prior clearance.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effectLst/>
                <a:uLnTx/>
                <a:uFillTx/>
                <a:latin typeface="Comic Sans MS" pitchFamily="66" charset="0"/>
                <a:ea typeface="+mn-ea"/>
                <a:cs typeface="Times New Roman" pitchFamily="18" charset="0"/>
              </a:rPr>
              <a:t>A special Empowered Board- to negotiate with a number of large international firms &amp; get FDIs approved.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457200"/>
            <a:ext cx="7239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Bradley Hand ITC" pitchFamily="66" charset="0"/>
                <a:ea typeface="+mj-ea"/>
                <a:cs typeface="Times New Roman" pitchFamily="18" charset="0"/>
              </a:rPr>
              <a:t>INDUSTRIAL </a:t>
            </a:r>
            <a:r>
              <a:rPr kumimoji="0" lang="en-US" sz="4000" b="1" i="0" u="none" strike="noStrike" kern="1200" cap="none" spc="0" normalizeH="0" baseline="0" noProof="0" dirty="0" smtClean="0">
                <a:ln>
                  <a:noFill/>
                </a:ln>
                <a:solidFill>
                  <a:schemeClr val="tx1"/>
                </a:solidFill>
                <a:effectLst/>
                <a:uLnTx/>
                <a:uFillTx/>
                <a:latin typeface="Bradley Hand ITC" pitchFamily="66" charset="0"/>
                <a:ea typeface="+mj-ea"/>
                <a:cs typeface="Times New Roman" pitchFamily="18" charset="0"/>
              </a:rPr>
              <a:t>POLICY</a:t>
            </a:r>
            <a:r>
              <a:rPr kumimoji="0" lang="en-US" sz="4400" b="1" i="0" u="none" strike="noStrike" kern="1200" cap="none" spc="0" normalizeH="0" baseline="0" noProof="0" dirty="0" smtClean="0">
                <a:ln>
                  <a:noFill/>
                </a:ln>
                <a:solidFill>
                  <a:schemeClr val="tx1"/>
                </a:solidFill>
                <a:effectLst/>
                <a:uLnTx/>
                <a:uFillTx/>
                <a:latin typeface="Bradley Hand ITC" pitchFamily="66" charset="0"/>
                <a:ea typeface="+mj-ea"/>
                <a:cs typeface="Times New Roman" pitchFamily="18" charset="0"/>
              </a:rPr>
              <a:t> 1991 </a:t>
            </a:r>
            <a:endParaRPr kumimoji="0" lang="en-US" sz="4400" b="1" i="0" u="none" strike="noStrike" kern="1200" cap="none" spc="0" normalizeH="0" baseline="0" noProof="0" dirty="0">
              <a:ln>
                <a:noFill/>
              </a:ln>
              <a:solidFill>
                <a:schemeClr val="tx1"/>
              </a:solidFill>
              <a:effectLst/>
              <a:uLnTx/>
              <a:uFillTx/>
              <a:latin typeface="Bradley Hand ITC" pitchFamily="66" charset="0"/>
              <a:ea typeface="+mj-ea"/>
              <a:cs typeface="Times New Roman" pitchFamily="18" charset="0"/>
            </a:endParaRPr>
          </a:p>
        </p:txBody>
      </p:sp>
      <p:sp>
        <p:nvSpPr>
          <p:cNvPr id="6" name="Content Placeholder 2"/>
          <p:cNvSpPr txBox="1">
            <a:spLocks/>
          </p:cNvSpPr>
          <p:nvPr/>
        </p:nvSpPr>
        <p:spPr>
          <a:xfrm>
            <a:off x="457200" y="1214422"/>
            <a:ext cx="7239000" cy="524131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Comic Sans MS" pitchFamily="66" charset="0"/>
                <a:ea typeface="+mn-ea"/>
                <a:cs typeface="Times New Roman" pitchFamily="18" charset="0"/>
              </a:rPr>
              <a:t>C. </a:t>
            </a:r>
            <a:r>
              <a:rPr kumimoji="0" lang="en-US" sz="2400" b="1" i="0" u="sng" strike="noStrike" kern="1200" cap="none" spc="0" normalizeH="0" baseline="0" noProof="0" dirty="0" smtClean="0">
                <a:ln>
                  <a:noFill/>
                </a:ln>
                <a:solidFill>
                  <a:srgbClr val="0070C0"/>
                </a:solidFill>
                <a:effectLst/>
                <a:uLnTx/>
                <a:uFillTx/>
                <a:latin typeface="Comic Sans MS" pitchFamily="66" charset="0"/>
                <a:ea typeface="+mn-ea"/>
                <a:cs typeface="Times New Roman" pitchFamily="18" charset="0"/>
              </a:rPr>
              <a:t>Foreign Technology Agreements:</a:t>
            </a:r>
            <a:endParaRPr kumimoji="0" lang="en-US" sz="2400" b="1" i="0" u="sng"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latin typeface="Comic Sans MS" pitchFamily="66" charset="0"/>
                <a:ea typeface="+mn-ea"/>
                <a:cs typeface="Times New Roman" pitchFamily="18" charset="0"/>
              </a:rPr>
              <a:t>Automatic permissions for foreign technology agreements in high priority industries (Annex-III) upto a </a:t>
            </a:r>
            <a:r>
              <a:rPr kumimoji="0" lang="en-US" sz="2400" b="1" i="0" u="none" strike="noStrike" kern="1200" cap="none" spc="0" normalizeH="0" baseline="0" noProof="0" dirty="0" err="1" smtClean="0">
                <a:ln>
                  <a:noFill/>
                </a:ln>
                <a:solidFill>
                  <a:schemeClr val="tx1">
                    <a:lumMod val="85000"/>
                    <a:lumOff val="15000"/>
                  </a:schemeClr>
                </a:solidFill>
                <a:effectLst/>
                <a:uLnTx/>
                <a:uFillTx/>
                <a:latin typeface="Comic Sans MS" pitchFamily="66" charset="0"/>
                <a:ea typeface="+mn-ea"/>
                <a:cs typeface="Times New Roman" pitchFamily="18" charset="0"/>
              </a:rPr>
              <a:t>lumpsum</a:t>
            </a:r>
            <a:r>
              <a:rPr kumimoji="0" lang="en-US" sz="2400" b="1" i="0" u="none" strike="noStrike" kern="1200" cap="none" spc="0" normalizeH="0" baseline="0" noProof="0" dirty="0" smtClean="0">
                <a:ln>
                  <a:noFill/>
                </a:ln>
                <a:solidFill>
                  <a:schemeClr val="tx1">
                    <a:lumMod val="85000"/>
                    <a:lumOff val="15000"/>
                  </a:schemeClr>
                </a:solidFill>
                <a:effectLst/>
                <a:uLnTx/>
                <a:uFillTx/>
                <a:latin typeface="Comic Sans MS" pitchFamily="66" charset="0"/>
                <a:ea typeface="+mn-ea"/>
                <a:cs typeface="Times New Roman" pitchFamily="18" charset="0"/>
              </a:rPr>
              <a:t> payment of Rs. 1 crore.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latin typeface="Comic Sans MS" pitchFamily="66" charset="0"/>
                <a:ea typeface="+mn-ea"/>
                <a:cs typeface="Times New Roman" pitchFamily="18" charset="0"/>
              </a:rPr>
              <a:t>For industries other than those in Annex III, automatic permissions if no foreign exchange is required for payment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latin typeface="Comic Sans MS" pitchFamily="66" charset="0"/>
                <a:ea typeface="+mn-ea"/>
                <a:cs typeface="Times New Roman" pitchFamily="18" charset="0"/>
              </a:rPr>
              <a:t>All other proposals need specific approval</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latin typeface="Comic Sans MS" pitchFamily="66" charset="0"/>
                <a:ea typeface="+mn-ea"/>
                <a:cs typeface="Times New Roman" pitchFamily="18" charset="0"/>
              </a:rPr>
              <a:t>No permission for foreign technicians, foreign testing of indigenously developed technologies.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grayscl/>
            <a:lum bright="20000" contrast="-20000"/>
          </a:blip>
          <a:srcRect/>
          <a:stretch>
            <a:fillRect/>
          </a:stretch>
        </p:blipFill>
        <p:spPr bwMode="auto">
          <a:xfrm>
            <a:off x="0" y="0"/>
            <a:ext cx="9144000" cy="6858000"/>
          </a:xfrm>
          <a:prstGeom prst="rect">
            <a:avLst/>
          </a:prstGeom>
          <a:noFill/>
          <a:ln w="9525">
            <a:noFill/>
            <a:miter lim="800000"/>
            <a:headEnd/>
            <a:tailEnd/>
          </a:ln>
          <a:effectLst/>
        </p:spPr>
      </p:pic>
      <p:sp>
        <p:nvSpPr>
          <p:cNvPr id="5" name="Title 1"/>
          <p:cNvSpPr txBox="1">
            <a:spLocks/>
          </p:cNvSpPr>
          <p:nvPr/>
        </p:nvSpPr>
        <p:spPr>
          <a:xfrm>
            <a:off x="457200" y="320040"/>
            <a:ext cx="7239000" cy="7467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tx1">
                    <a:lumMod val="85000"/>
                    <a:lumOff val="15000"/>
                  </a:schemeClr>
                </a:solidFill>
                <a:effectLst/>
                <a:uLnTx/>
                <a:uFillTx/>
                <a:latin typeface="Lucida Calligraphy" pitchFamily="66" charset="0"/>
                <a:ea typeface="+mj-ea"/>
                <a:cs typeface="+mj-cs"/>
              </a:rPr>
              <a:t>INDUSTRIAL POLICY 1991</a:t>
            </a:r>
            <a:endParaRPr kumimoji="0" lang="en-US" sz="4000" b="1" i="0" u="sng" strike="noStrike" kern="1200" cap="none" spc="0" normalizeH="0" baseline="0" noProof="0" dirty="0">
              <a:ln>
                <a:noFill/>
              </a:ln>
              <a:solidFill>
                <a:schemeClr val="tx1">
                  <a:lumMod val="85000"/>
                  <a:lumOff val="15000"/>
                </a:schemeClr>
              </a:solidFill>
              <a:effectLst/>
              <a:uLnTx/>
              <a:uFillTx/>
              <a:latin typeface="Lucida Calligraphy" pitchFamily="66" charset="0"/>
              <a:ea typeface="+mj-ea"/>
              <a:cs typeface="+mj-cs"/>
            </a:endParaRPr>
          </a:p>
        </p:txBody>
      </p:sp>
      <p:sp>
        <p:nvSpPr>
          <p:cNvPr id="6" name="Content Placeholder 2"/>
          <p:cNvSpPr txBox="1">
            <a:spLocks/>
          </p:cNvSpPr>
          <p:nvPr/>
        </p:nvSpPr>
        <p:spPr>
          <a:xfrm>
            <a:off x="457200" y="1609416"/>
            <a:ext cx="7239000" cy="484632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chemeClr val="tx2">
                    <a:lumMod val="50000"/>
                  </a:schemeClr>
                </a:solidFill>
                <a:effectLst/>
                <a:uLnTx/>
                <a:uFillTx/>
                <a:latin typeface="Comic Sans MS" pitchFamily="66" charset="0"/>
                <a:ea typeface="+mn-ea"/>
                <a:cs typeface="Times New Roman" pitchFamily="18" charset="0"/>
              </a:rPr>
              <a:t>D. Public Sector Policy:</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Comic Sans MS" pitchFamily="66" charset="0"/>
                <a:ea typeface="+mn-ea"/>
                <a:cs typeface="Times New Roman" pitchFamily="18" charset="0"/>
              </a:rPr>
              <a:t>Portfolio of public sector investments reviewed with a view to focus public sector on strategic, high tech &amp; essential infrastructure.</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Comic Sans MS" pitchFamily="66" charset="0"/>
                <a:ea typeface="+mn-ea"/>
                <a:cs typeface="Times New Roman" pitchFamily="18" charset="0"/>
              </a:rPr>
              <a:t>Chronically sick public enterprises, referred to Board of Industrial &amp; Financial Reconstruction (BIFR).</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Comic Sans MS" pitchFamily="66" charset="0"/>
                <a:ea typeface="+mn-ea"/>
                <a:cs typeface="Times New Roman" pitchFamily="18" charset="0"/>
              </a:rPr>
              <a:t>A part of government’s shareholding in public sector offered to mutual funds, financial institutions, public &amp; workers.</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Comic Sans MS" pitchFamily="66" charset="0"/>
                <a:ea typeface="+mn-ea"/>
                <a:cs typeface="Times New Roman" pitchFamily="18" charset="0"/>
              </a:rPr>
              <a:t>Boards of public sector companies- more professional &amp; powerful.</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Comic Sans MS" pitchFamily="66" charset="0"/>
                <a:ea typeface="+mn-ea"/>
                <a:cs typeface="Times New Roman" pitchFamily="18" charset="0"/>
              </a:rPr>
              <a:t>MOU system- managements would be granted greater autonomy &amp; held accountable.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14346" y="304800"/>
            <a:ext cx="9358346"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2060"/>
                </a:solidFill>
                <a:effectLst/>
                <a:uLnTx/>
                <a:uFillTx/>
                <a:latin typeface="Bradley Hand ITC" pitchFamily="66" charset="0"/>
                <a:ea typeface="+mj-ea"/>
                <a:cs typeface="+mj-cs"/>
              </a:rPr>
              <a:t>INDUSTRIAL POLICY 1991</a:t>
            </a:r>
            <a:endParaRPr kumimoji="0" lang="en-US" sz="5400" b="1" i="0" u="none" strike="noStrike" kern="1200" cap="none" spc="0" normalizeH="0" baseline="0" noProof="0" dirty="0">
              <a:ln>
                <a:noFill/>
              </a:ln>
              <a:solidFill>
                <a:srgbClr val="002060"/>
              </a:solidFill>
              <a:effectLst/>
              <a:uLnTx/>
              <a:uFillTx/>
              <a:latin typeface="Bradley Hand ITC" pitchFamily="66" charset="0"/>
              <a:ea typeface="+mj-ea"/>
              <a:cs typeface="+mj-cs"/>
            </a:endParaRPr>
          </a:p>
        </p:txBody>
      </p:sp>
      <p:sp>
        <p:nvSpPr>
          <p:cNvPr id="6" name="Content Placeholder 2"/>
          <p:cNvSpPr txBox="1">
            <a:spLocks/>
          </p:cNvSpPr>
          <p:nvPr/>
        </p:nvSpPr>
        <p:spPr>
          <a:xfrm>
            <a:off x="214282" y="1609416"/>
            <a:ext cx="8929718" cy="4846320"/>
          </a:xfrm>
          <a:prstGeom prst="rect">
            <a:avLst/>
          </a:prstGeom>
        </p:spPr>
        <p:txBody>
          <a:bodyPr vert="horz" lIns="91440" tIns="45720" rIns="91440" bIns="45720" rtlCol="0">
            <a:noAutofit/>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70C0"/>
                </a:solidFill>
                <a:effectLst/>
                <a:uLnTx/>
                <a:uFillTx/>
                <a:latin typeface="Comic Sans MS" pitchFamily="66" charset="0"/>
                <a:ea typeface="+mn-ea"/>
                <a:cs typeface="Times New Roman" pitchFamily="18" charset="0"/>
              </a:rPr>
              <a:t>E. MRTP Act: (Monopolistic Restrictive Trade Practices):</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400" b="1" i="0" u="none" strike="noStrike" kern="1200" cap="none" spc="0" normalizeH="0" baseline="0" noProof="0" dirty="0" smtClean="0">
                <a:ln>
                  <a:noFill/>
                </a:ln>
                <a:solidFill>
                  <a:schemeClr val="bg2">
                    <a:lumMod val="25000"/>
                  </a:schemeClr>
                </a:solidFill>
                <a:effectLst/>
                <a:uLnTx/>
                <a:uFillTx/>
                <a:latin typeface="Comic Sans MS" pitchFamily="66" charset="0"/>
                <a:ea typeface="+mn-ea"/>
                <a:cs typeface="Times New Roman" pitchFamily="18" charset="0"/>
              </a:rPr>
              <a:t>Removal of threshold limits of assets in respect of MRTP Companies &amp; dominant undertakings.</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400" b="1" i="0" u="none" strike="noStrike" kern="1200" cap="none" spc="0" normalizeH="0" baseline="0" noProof="0" dirty="0" smtClean="0">
                <a:ln>
                  <a:noFill/>
                </a:ln>
                <a:solidFill>
                  <a:schemeClr val="bg2">
                    <a:lumMod val="25000"/>
                  </a:schemeClr>
                </a:solidFill>
                <a:effectLst/>
                <a:uLnTx/>
                <a:uFillTx/>
                <a:latin typeface="Comic Sans MS" pitchFamily="66" charset="0"/>
                <a:ea typeface="+mn-ea"/>
                <a:cs typeface="Times New Roman" pitchFamily="18" charset="0"/>
              </a:rPr>
              <a:t>Elimination of need of prior approval of Central Government for establishment, expanding, merger, amalgamation &amp; takeover.</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400" b="1" i="0" u="none" strike="noStrike" kern="1200" cap="none" spc="0" normalizeH="0" baseline="0" noProof="0" dirty="0" smtClean="0">
                <a:ln>
                  <a:noFill/>
                </a:ln>
                <a:solidFill>
                  <a:schemeClr val="bg2">
                    <a:lumMod val="25000"/>
                  </a:schemeClr>
                </a:solidFill>
                <a:effectLst/>
                <a:uLnTx/>
                <a:uFillTx/>
                <a:latin typeface="Comic Sans MS" pitchFamily="66" charset="0"/>
                <a:ea typeface="+mn-ea"/>
                <a:cs typeface="Times New Roman" pitchFamily="18" charset="0"/>
              </a:rPr>
              <a:t>Emphasis on controlling &amp; regulating monopolistic, restrictive &amp; unfair trade practices.</a:t>
            </a:r>
          </a:p>
          <a:p>
            <a:pPr marL="342900" marR="0" lvl="1" indent="-342900" algn="l" defTabSz="914400" rtl="0" eaLnBrk="1" fontAlgn="auto" latinLnBrk="0" hangingPunct="1">
              <a:lnSpc>
                <a:spcPct val="100000"/>
              </a:lnSpc>
              <a:spcBef>
                <a:spcPct val="20000"/>
              </a:spcBef>
              <a:spcAft>
                <a:spcPts val="0"/>
              </a:spcAft>
              <a:buClr>
                <a:schemeClr val="bg2">
                  <a:lumMod val="50000"/>
                </a:schemeClr>
              </a:buClr>
              <a:buSzTx/>
              <a:buFont typeface="Wingdings" pitchFamily="2" charset="2"/>
              <a:buChar char="q"/>
              <a:tabLst/>
              <a:defRPr/>
            </a:pPr>
            <a:r>
              <a:rPr kumimoji="0" lang="en-US" sz="2400" b="1" i="0" u="none" strike="noStrike" kern="1200" cap="none" spc="0" normalizeH="0" baseline="0" noProof="0" dirty="0" smtClean="0">
                <a:ln>
                  <a:noFill/>
                </a:ln>
                <a:solidFill>
                  <a:schemeClr val="bg2">
                    <a:lumMod val="25000"/>
                  </a:schemeClr>
                </a:solidFill>
                <a:effectLst/>
                <a:uLnTx/>
                <a:uFillTx/>
                <a:latin typeface="Comic Sans MS" pitchFamily="66" charset="0"/>
                <a:ea typeface="+mn-ea"/>
                <a:cs typeface="Times New Roman" pitchFamily="18" charset="0"/>
              </a:rPr>
              <a:t>Enabling the MRTP Commission to exercise punitive &amp; compensatory powers.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2400" y="1447800"/>
            <a:ext cx="8839200" cy="2123658"/>
          </a:xfrm>
          <a:prstGeom prst="rect">
            <a:avLst/>
          </a:prstGeom>
          <a:noFill/>
        </p:spPr>
        <p:txBody>
          <a:bodyPr wrap="square" rtlCol="0">
            <a:spAutoFit/>
          </a:bodyPr>
          <a:lstStyle/>
          <a:p>
            <a:pPr algn="ctr"/>
            <a:r>
              <a:rPr lang="en-US" sz="6600" b="1" dirty="0" smtClean="0">
                <a:latin typeface="Algerian" pitchFamily="82" charset="0"/>
              </a:rPr>
              <a:t>POST 1991-</a:t>
            </a:r>
          </a:p>
          <a:p>
            <a:pPr algn="ctr"/>
            <a:r>
              <a:rPr lang="en-US" sz="6600" b="1" dirty="0" smtClean="0">
                <a:latin typeface="Algerian" pitchFamily="82" charset="0"/>
              </a:rPr>
              <a:t> THE REFORM PHASE</a:t>
            </a:r>
            <a:endParaRPr lang="en-US" sz="6600" b="1"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20880" cy="369332"/>
          </a:xfrm>
          <a:prstGeom prst="rect">
            <a:avLst/>
          </a:prstGeom>
          <a:noFill/>
        </p:spPr>
        <p:txBody>
          <a:bodyPr wrap="square" rtlCol="0">
            <a:spAutoFit/>
          </a:bodyPr>
          <a:lstStyle/>
          <a:p>
            <a:r>
              <a:rPr lang="en-US" u="sng" dirty="0" smtClean="0"/>
              <a:t>INDUSTRIAL POLICY</a:t>
            </a:r>
            <a:endParaRPr lang="en-US" u="sng" dirty="0"/>
          </a:p>
        </p:txBody>
      </p:sp>
      <p:sp>
        <p:nvSpPr>
          <p:cNvPr id="3" name="TextBox 2"/>
          <p:cNvSpPr txBox="1"/>
          <p:nvPr/>
        </p:nvSpPr>
        <p:spPr>
          <a:xfrm>
            <a:off x="755576" y="1412776"/>
            <a:ext cx="7128792" cy="3323987"/>
          </a:xfrm>
          <a:prstGeom prst="rect">
            <a:avLst/>
          </a:prstGeom>
          <a:noFill/>
        </p:spPr>
        <p:txBody>
          <a:bodyPr wrap="square" rtlCol="0">
            <a:spAutoFit/>
          </a:bodyPr>
          <a:lstStyle/>
          <a:p>
            <a:r>
              <a:rPr lang="en-US" u="sng" dirty="0" smtClean="0"/>
              <a:t>DEFINITION</a:t>
            </a:r>
          </a:p>
          <a:p>
            <a:pPr algn="just"/>
            <a:endParaRPr lang="en-US" dirty="0"/>
          </a:p>
          <a:p>
            <a:pPr algn="just"/>
            <a:r>
              <a:rPr lang="en-US" sz="2000" dirty="0" smtClean="0"/>
              <a:t>The concept of “</a:t>
            </a:r>
            <a:r>
              <a:rPr lang="en-US" sz="2000" u="sng" dirty="0" smtClean="0"/>
              <a:t>industrial policy</a:t>
            </a:r>
            <a:r>
              <a:rPr lang="en-US" sz="2000" dirty="0" smtClean="0"/>
              <a:t>” is comprehensive and it covers all those procedures ,principles ,policies, rules and regulations which control the industrial undertaking of a country and shape the pattern of industrialization  .It incorporates  fiscal and monetary policies, the tariff policy, labour policy and governments attitude not towards external assistance but the public.</a:t>
            </a:r>
            <a:endParaRPr lang="en-US" sz="2000" dirty="0"/>
          </a:p>
          <a:p>
            <a:pPr algn="just"/>
            <a:endParaRPr lang="en-US" dirty="0" smtClean="0"/>
          </a:p>
          <a:p>
            <a:endParaRPr lang="en-US" dirty="0"/>
          </a:p>
          <a:p>
            <a:endParaRPr lang="en-US" dirty="0"/>
          </a:p>
        </p:txBody>
      </p:sp>
    </p:spTree>
    <p:extLst>
      <p:ext uri="{BB962C8B-B14F-4D97-AF65-F5344CB8AC3E}">
        <p14:creationId xmlns:p14="http://schemas.microsoft.com/office/powerpoint/2010/main" val="3883471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228600"/>
            <a:ext cx="8610600" cy="584775"/>
          </a:xfrm>
          <a:prstGeom prst="rect">
            <a:avLst/>
          </a:prstGeom>
          <a:noFill/>
        </p:spPr>
        <p:txBody>
          <a:bodyPr wrap="square" rtlCol="0">
            <a:spAutoFit/>
          </a:bodyPr>
          <a:lstStyle/>
          <a:p>
            <a:pPr algn="ctr"/>
            <a:r>
              <a:rPr lang="en-US" sz="3200" b="1" dirty="0" smtClean="0">
                <a:latin typeface="Algerian" pitchFamily="82" charset="0"/>
              </a:rPr>
              <a:t>EIGHTH FIVE YEAR PLAN (1992-97)</a:t>
            </a:r>
            <a:endParaRPr lang="en-US" sz="3200" b="1" dirty="0">
              <a:latin typeface="Algerian" pitchFamily="82" charset="0"/>
            </a:endParaRPr>
          </a:p>
        </p:txBody>
      </p:sp>
      <p:sp>
        <p:nvSpPr>
          <p:cNvPr id="8" name="TextBox 7"/>
          <p:cNvSpPr txBox="1"/>
          <p:nvPr/>
        </p:nvSpPr>
        <p:spPr>
          <a:xfrm>
            <a:off x="228600" y="990600"/>
            <a:ext cx="8534400" cy="4832092"/>
          </a:xfrm>
          <a:prstGeom prst="rect">
            <a:avLst/>
          </a:prstGeom>
          <a:noFill/>
        </p:spPr>
        <p:txBody>
          <a:bodyPr wrap="square" rtlCol="0">
            <a:spAutoFit/>
          </a:bodyPr>
          <a:lstStyle/>
          <a:p>
            <a:r>
              <a:rPr lang="en-US" sz="2800" b="1" dirty="0" smtClean="0">
                <a:latin typeface="Algerian" pitchFamily="82" charset="0"/>
              </a:rPr>
              <a:t>Expectation</a:t>
            </a:r>
            <a:r>
              <a:rPr lang="en-US" sz="2800" b="1" dirty="0" smtClean="0"/>
              <a:t>- 7.5 per cent</a:t>
            </a:r>
          </a:p>
          <a:p>
            <a:endParaRPr lang="en-US" sz="2800" b="1" dirty="0" smtClean="0"/>
          </a:p>
          <a:p>
            <a:r>
              <a:rPr lang="en-US" sz="2800" b="1" dirty="0" smtClean="0">
                <a:latin typeface="Algerian" pitchFamily="82" charset="0"/>
              </a:rPr>
              <a:t>Annually achieved growth rate for industries</a:t>
            </a:r>
            <a:r>
              <a:rPr lang="en-US" sz="2800" b="1" dirty="0" smtClean="0"/>
              <a:t>:</a:t>
            </a:r>
          </a:p>
          <a:p>
            <a:r>
              <a:rPr lang="en-US" sz="2800" b="1" dirty="0" smtClean="0"/>
              <a:t>1992-93 : 4.2 percent</a:t>
            </a:r>
          </a:p>
          <a:p>
            <a:r>
              <a:rPr lang="en-US" sz="2800" b="1" dirty="0" smtClean="0"/>
              <a:t>1993-94 : 6.8 percent</a:t>
            </a:r>
          </a:p>
          <a:p>
            <a:r>
              <a:rPr lang="en-US" sz="2800" b="1" dirty="0" smtClean="0"/>
              <a:t>1994-95 : 9.4 percent</a:t>
            </a:r>
          </a:p>
          <a:p>
            <a:r>
              <a:rPr lang="en-US" sz="2800" b="1" dirty="0" smtClean="0"/>
              <a:t>1995-96 : 12.3 percent</a:t>
            </a:r>
          </a:p>
          <a:p>
            <a:r>
              <a:rPr lang="en-US" sz="2800" b="1" dirty="0" smtClean="0"/>
              <a:t>1996-97 : 7.7 percent</a:t>
            </a:r>
          </a:p>
          <a:p>
            <a:endParaRPr lang="en-US" sz="2800" b="1" dirty="0" smtClean="0"/>
          </a:p>
          <a:p>
            <a:r>
              <a:rPr lang="en-US" sz="2800" b="1" dirty="0" smtClean="0">
                <a:latin typeface="Algerian" pitchFamily="82" charset="0"/>
              </a:rPr>
              <a:t>Average Annual Growth Rate</a:t>
            </a:r>
            <a:r>
              <a:rPr lang="en-US" sz="2800" b="1" dirty="0" smtClean="0"/>
              <a:t>- 8.1 percent</a:t>
            </a: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2400" y="228600"/>
            <a:ext cx="8839200" cy="584775"/>
          </a:xfrm>
          <a:prstGeom prst="rect">
            <a:avLst/>
          </a:prstGeom>
          <a:noFill/>
        </p:spPr>
        <p:txBody>
          <a:bodyPr wrap="square" rtlCol="0">
            <a:spAutoFit/>
          </a:bodyPr>
          <a:lstStyle/>
          <a:p>
            <a:pPr algn="ctr"/>
            <a:r>
              <a:rPr lang="en-US" sz="3200" b="1" dirty="0" smtClean="0">
                <a:solidFill>
                  <a:schemeClr val="bg1"/>
                </a:solidFill>
                <a:latin typeface="Algerian" pitchFamily="82" charset="0"/>
              </a:rPr>
              <a:t>NINTH FIVE YEAR PLAN (1997-2002)</a:t>
            </a:r>
          </a:p>
        </p:txBody>
      </p:sp>
      <p:sp>
        <p:nvSpPr>
          <p:cNvPr id="6" name="TextBox 5"/>
          <p:cNvSpPr txBox="1"/>
          <p:nvPr/>
        </p:nvSpPr>
        <p:spPr>
          <a:xfrm>
            <a:off x="381000" y="1066800"/>
            <a:ext cx="8534400" cy="4524315"/>
          </a:xfrm>
          <a:prstGeom prst="rect">
            <a:avLst/>
          </a:prstGeom>
          <a:noFill/>
        </p:spPr>
        <p:txBody>
          <a:bodyPr wrap="square" rtlCol="0">
            <a:spAutoFit/>
          </a:bodyPr>
          <a:lstStyle/>
          <a:p>
            <a:r>
              <a:rPr lang="en-US" sz="3200" b="1" dirty="0" smtClean="0">
                <a:latin typeface="Andalus" pitchFamily="18" charset="-78"/>
                <a:cs typeface="Andalus" pitchFamily="18" charset="-78"/>
              </a:rPr>
              <a:t>Industrial growth target: 3% p.a.</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Achieved: 4.5% p.a.</a:t>
            </a:r>
          </a:p>
          <a:p>
            <a:endParaRPr lang="en-US" sz="3200" dirty="0" smtClean="0">
              <a:latin typeface="Andalus" pitchFamily="18" charset="-78"/>
              <a:cs typeface="Andalus" pitchFamily="18" charset="-78"/>
            </a:endParaRPr>
          </a:p>
          <a:p>
            <a:endParaRPr lang="en-US" sz="3200" dirty="0" smtClean="0"/>
          </a:p>
          <a:p>
            <a:r>
              <a:rPr lang="en-US" sz="3200" dirty="0" smtClean="0">
                <a:latin typeface="Andalus" pitchFamily="18" charset="-78"/>
                <a:cs typeface="Andalus" pitchFamily="18" charset="-78"/>
              </a:rPr>
              <a:t>In 1997-98 and 1998-99, industries reported a growth of 3.8 percent.</a:t>
            </a:r>
          </a:p>
          <a:p>
            <a:r>
              <a:rPr lang="en-US" sz="3200" dirty="0" smtClean="0">
                <a:latin typeface="Andalus" pitchFamily="18" charset="-78"/>
                <a:cs typeface="Andalus" pitchFamily="18" charset="-78"/>
              </a:rPr>
              <a:t>Such slow down was due to a number of structural and cyclical factors.</a:t>
            </a:r>
            <a:endParaRPr lang="en-US" sz="3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12" descr="http://static.ibnlive.in.com/ibnlive/pix/sitepix/12_2011/union_budget.jpg"/>
          <p:cNvPicPr>
            <a:picLocks noChangeAspect="1" noChangeArrowheads="1"/>
          </p:cNvPicPr>
          <p:nvPr/>
        </p:nvPicPr>
        <p:blipFill>
          <a:blip r:embed="rId2">
            <a:lum bright="38000" contrast="-59000"/>
          </a:blip>
          <a:srcRect/>
          <a:stretch>
            <a:fillRect/>
          </a:stretch>
        </p:blipFill>
        <p:spPr bwMode="auto">
          <a:xfrm>
            <a:off x="-1" y="0"/>
            <a:ext cx="9143999" cy="6857999"/>
          </a:xfrm>
          <a:prstGeom prst="rect">
            <a:avLst/>
          </a:prstGeom>
          <a:noFill/>
        </p:spPr>
      </p:pic>
      <p:sp>
        <p:nvSpPr>
          <p:cNvPr id="5" name="TextBox 4"/>
          <p:cNvSpPr txBox="1"/>
          <p:nvPr/>
        </p:nvSpPr>
        <p:spPr>
          <a:xfrm>
            <a:off x="152400" y="152400"/>
            <a:ext cx="8610600" cy="584775"/>
          </a:xfrm>
          <a:prstGeom prst="rect">
            <a:avLst/>
          </a:prstGeom>
          <a:noFill/>
        </p:spPr>
        <p:txBody>
          <a:bodyPr wrap="square" rtlCol="0">
            <a:spAutoFit/>
          </a:bodyPr>
          <a:lstStyle/>
          <a:p>
            <a:pPr algn="ctr"/>
            <a:r>
              <a:rPr lang="en-US" sz="3200" b="1" dirty="0" smtClean="0">
                <a:solidFill>
                  <a:schemeClr val="tx1">
                    <a:lumMod val="95000"/>
                    <a:lumOff val="5000"/>
                  </a:schemeClr>
                </a:solidFill>
                <a:latin typeface="Algerian" pitchFamily="82" charset="0"/>
              </a:rPr>
              <a:t>TENTH FIVE YEAR PLAN (2002-07)</a:t>
            </a:r>
            <a:endParaRPr lang="en-US" sz="3200" b="1" dirty="0">
              <a:solidFill>
                <a:schemeClr val="tx1">
                  <a:lumMod val="95000"/>
                  <a:lumOff val="5000"/>
                </a:schemeClr>
              </a:solidFill>
              <a:latin typeface="Algerian" pitchFamily="82" charset="0"/>
            </a:endParaRPr>
          </a:p>
        </p:txBody>
      </p:sp>
      <p:sp>
        <p:nvSpPr>
          <p:cNvPr id="6" name="TextBox 5"/>
          <p:cNvSpPr txBox="1"/>
          <p:nvPr/>
        </p:nvSpPr>
        <p:spPr>
          <a:xfrm>
            <a:off x="0" y="1066800"/>
            <a:ext cx="8915400" cy="5016758"/>
          </a:xfrm>
          <a:prstGeom prst="rect">
            <a:avLst/>
          </a:prstGeom>
          <a:noFill/>
        </p:spPr>
        <p:txBody>
          <a:bodyPr wrap="square" rtlCol="0">
            <a:spAutoFit/>
          </a:bodyPr>
          <a:lstStyle/>
          <a:p>
            <a:r>
              <a:rPr lang="en-US" sz="3200" dirty="0" smtClean="0">
                <a:latin typeface="Andalus" pitchFamily="18" charset="-78"/>
                <a:cs typeface="Andalus" pitchFamily="18" charset="-78"/>
              </a:rPr>
              <a:t>Two major reforms that took place from the year 2002 were:</a:t>
            </a:r>
          </a:p>
          <a:p>
            <a:endParaRPr lang="en-US" sz="3200" dirty="0" smtClean="0">
              <a:latin typeface="Andalus" pitchFamily="18" charset="-78"/>
              <a:cs typeface="Andalus" pitchFamily="18" charset="-78"/>
            </a:endParaRPr>
          </a:p>
          <a:p>
            <a:pPr marL="342900" indent="-342900">
              <a:buFont typeface="+mj-lt"/>
              <a:buAutoNum type="arabicParenR"/>
            </a:pPr>
            <a:r>
              <a:rPr lang="en-US" sz="3200" dirty="0" smtClean="0">
                <a:latin typeface="Andalus" pitchFamily="18" charset="-78"/>
                <a:cs typeface="Andalus" pitchFamily="18" charset="-78"/>
              </a:rPr>
              <a:t>1. RISE IN INTERNATIONAL COMPETITION : Removal of quantitative restrictions on imports.</a:t>
            </a:r>
          </a:p>
          <a:p>
            <a:pPr marL="342900" indent="-342900">
              <a:buFont typeface="+mj-lt"/>
              <a:buAutoNum type="arabicParenR"/>
            </a:pPr>
            <a:endParaRPr lang="en-US" sz="3200" dirty="0" smtClean="0">
              <a:latin typeface="Andalus" pitchFamily="18" charset="-78"/>
              <a:cs typeface="Andalus" pitchFamily="18" charset="-78"/>
            </a:endParaRPr>
          </a:p>
          <a:p>
            <a:pPr marL="342900" indent="-342900">
              <a:buFont typeface="+mj-lt"/>
              <a:buAutoNum type="arabicParenR"/>
            </a:pPr>
            <a:r>
              <a:rPr lang="en-US" sz="3200" dirty="0" smtClean="0">
                <a:latin typeface="Andalus" pitchFamily="18" charset="-78"/>
                <a:cs typeface="Andalus" pitchFamily="18" charset="-78"/>
              </a:rPr>
              <a:t>DECLINE IN ROLE OF PUBLIC SECTOR : Disinvestment process converted many of the existing public sector enterprises into non- governmental enterprises.</a:t>
            </a:r>
            <a:endParaRPr lang="en-US" sz="3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8000" b="-8000"/>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571480"/>
            <a:ext cx="8839200" cy="5786199"/>
          </a:xfrm>
          <a:prstGeom prst="rect">
            <a:avLst/>
          </a:prstGeom>
          <a:noFill/>
        </p:spPr>
        <p:txBody>
          <a:bodyPr wrap="square" rtlCol="0">
            <a:spAutoFit/>
          </a:bodyPr>
          <a:lstStyle/>
          <a:p>
            <a:r>
              <a:rPr lang="en-US" sz="3200" b="1" dirty="0" smtClean="0">
                <a:latin typeface="Andalus" pitchFamily="18" charset="-78"/>
                <a:cs typeface="Andalus" pitchFamily="18" charset="-78"/>
              </a:rPr>
              <a:t>INDUSTRIAL GROWTH RATES ANNUALLY :</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2002-03 : 6.8 percent</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2003-04 : 7.9 percent</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2004-05 : 8.9 percent</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2005-06 : 8.2 percent</a:t>
            </a: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2006-07 : 10.6 percent</a:t>
            </a:r>
          </a:p>
          <a:p>
            <a:endParaRPr lang="en-US"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blogs.edweek.org/edweek/rick_hess_straight_up/India%20income%20picture%201.20.jpg"/>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descr="http://www.siliconindia.com:81/news/newsimages/special/qnQxY9G0.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04800" y="228600"/>
            <a:ext cx="8229600" cy="584775"/>
          </a:xfrm>
          <a:prstGeom prst="rect">
            <a:avLst/>
          </a:prstGeom>
          <a:noFill/>
        </p:spPr>
        <p:txBody>
          <a:bodyPr wrap="square" rtlCol="0">
            <a:spAutoFit/>
          </a:bodyPr>
          <a:lstStyle/>
          <a:p>
            <a:pPr algn="ctr"/>
            <a:r>
              <a:rPr lang="en-US" sz="3200" b="1" dirty="0" smtClean="0">
                <a:latin typeface="Algerian" pitchFamily="82" charset="0"/>
              </a:rPr>
              <a:t>ELEVENTH FIVE YEAR PLAN (2007-12)</a:t>
            </a:r>
            <a:endParaRPr lang="en-US" sz="3200" b="1" dirty="0">
              <a:latin typeface="Algerian" pitchFamily="82" charset="0"/>
            </a:endParaRPr>
          </a:p>
        </p:txBody>
      </p:sp>
      <p:sp>
        <p:nvSpPr>
          <p:cNvPr id="6" name="TextBox 5"/>
          <p:cNvSpPr txBox="1"/>
          <p:nvPr/>
        </p:nvSpPr>
        <p:spPr>
          <a:xfrm>
            <a:off x="228600" y="990600"/>
            <a:ext cx="8763000" cy="5715000"/>
          </a:xfrm>
          <a:prstGeom prst="rect">
            <a:avLst/>
          </a:prstGeom>
          <a:noFill/>
        </p:spPr>
        <p:txBody>
          <a:bodyPr wrap="square" rtlCol="0">
            <a:spAutoFit/>
          </a:bodyPr>
          <a:lstStyle/>
          <a:p>
            <a:r>
              <a:rPr lang="en-US" sz="2800" b="1" dirty="0" smtClean="0">
                <a:latin typeface="Andalus" pitchFamily="18" charset="-78"/>
                <a:cs typeface="Andalus" pitchFamily="18" charset="-78"/>
              </a:rPr>
              <a:t>Fluctuating trends</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 2007-08: 15.5 percent</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Started declining owing to global economic meltdown</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2008-09 : 2.5 percent</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2009-10 : 5.3 percent</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2010-11 : 8.2 percent</a:t>
            </a:r>
          </a:p>
          <a:p>
            <a:endParaRPr lang="en-US" sz="2800" b="1" dirty="0" smtClean="0">
              <a:latin typeface="Andalus" pitchFamily="18" charset="-78"/>
              <a:cs typeface="Andalus" pitchFamily="18" charset="-78"/>
            </a:endParaRPr>
          </a:p>
          <a:p>
            <a:r>
              <a:rPr lang="en-US" sz="2800" b="1" dirty="0" smtClean="0">
                <a:latin typeface="Andalus" pitchFamily="18" charset="-78"/>
                <a:cs typeface="Andalus" pitchFamily="18" charset="-78"/>
              </a:rPr>
              <a:t>2011-12 : 3.8 percent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92823367"/>
              </p:ext>
            </p:extLst>
          </p:nvPr>
        </p:nvGraphicFramePr>
        <p:xfrm>
          <a:off x="899592" y="980728"/>
          <a:ext cx="7920877" cy="5078621"/>
        </p:xfrm>
        <a:graphic>
          <a:graphicData uri="http://schemas.openxmlformats.org/drawingml/2006/table">
            <a:tbl>
              <a:tblPr/>
              <a:tblGrid>
                <a:gridCol w="2854918"/>
                <a:gridCol w="1688653"/>
                <a:gridCol w="1688653"/>
                <a:gridCol w="1688653"/>
              </a:tblGrid>
              <a:tr h="571062">
                <a:tc>
                  <a:txBody>
                    <a:bodyPr/>
                    <a:lstStyle/>
                    <a:p>
                      <a:pPr algn="l" fontAlgn="ctr"/>
                      <a:r>
                        <a:rPr lang="en-US" sz="1400" b="0" i="0" dirty="0">
                          <a:effectLst/>
                          <a:latin typeface="arial" panose="020B0604020202020204" pitchFamily="34" charset="0"/>
                        </a:rPr>
                        <a:t>TOPICS</a:t>
                      </a:r>
                    </a:p>
                  </a:txBody>
                  <a:tcPr marL="86815" marR="72346" marT="79581" marB="36173" anchor="ctr">
                    <a:lnL>
                      <a:noFill/>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i="0">
                          <a:effectLst/>
                        </a:rPr>
                        <a:t>DB 2015 Rank</a:t>
                      </a:r>
                    </a:p>
                  </a:txBody>
                  <a:tcPr marL="86815" marR="72346" marT="79581" marB="36173"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8BF50"/>
                    </a:solidFill>
                  </a:tcPr>
                </a:tc>
                <a:tc>
                  <a:txBody>
                    <a:bodyPr/>
                    <a:lstStyle/>
                    <a:p>
                      <a:pPr algn="l" fontAlgn="b"/>
                      <a:r>
                        <a:rPr lang="en-US" sz="1400" i="0">
                          <a:effectLst/>
                        </a:rPr>
                        <a:t>DB 2014 Rank</a:t>
                      </a:r>
                    </a:p>
                  </a:txBody>
                  <a:tcPr marL="86815" marR="72346" marT="79581" marB="36173"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8BF50"/>
                    </a:solidFill>
                  </a:tcPr>
                </a:tc>
                <a:tc>
                  <a:txBody>
                    <a:bodyPr/>
                    <a:lstStyle/>
                    <a:p>
                      <a:pPr algn="l" fontAlgn="b"/>
                      <a:r>
                        <a:rPr lang="en-US" sz="1400" i="0">
                          <a:effectLst/>
                        </a:rPr>
                        <a:t>Change in Rank</a:t>
                      </a:r>
                    </a:p>
                  </a:txBody>
                  <a:tcPr marL="86815" marR="72346" marT="79581" marB="36173" anchor="b">
                    <a:lnL w="9525" cap="flat" cmpd="sng" algn="ctr">
                      <a:solidFill>
                        <a:srgbClr val="FFFFFF"/>
                      </a:solidFill>
                      <a:prstDash val="solid"/>
                      <a:round/>
                      <a:headEnd type="none" w="med" len="med"/>
                      <a:tailEnd type="none" w="med" len="med"/>
                    </a:lnL>
                    <a:lnR>
                      <a:noFill/>
                    </a:lnR>
                    <a:lnT>
                      <a:noFill/>
                    </a:lnT>
                    <a:lnB w="9525" cap="flat" cmpd="sng" algn="ctr">
                      <a:solidFill>
                        <a:srgbClr val="FFFFFF"/>
                      </a:solidFill>
                      <a:prstDash val="solid"/>
                      <a:round/>
                      <a:headEnd type="none" w="med" len="med"/>
                      <a:tailEnd type="none" w="med" len="med"/>
                    </a:lnB>
                    <a:solidFill>
                      <a:srgbClr val="F8BF50"/>
                    </a:solidFill>
                  </a:tcPr>
                </a:tc>
              </a:tr>
              <a:tr h="315993">
                <a:tc>
                  <a:txBody>
                    <a:bodyPr/>
                    <a:lstStyle/>
                    <a:p>
                      <a:pPr algn="l" fontAlgn="base"/>
                      <a:r>
                        <a:rPr lang="en-US" sz="1400" b="0" i="0" u="none" strike="noStrike" dirty="0">
                          <a:solidFill>
                            <a:srgbClr val="3780D7"/>
                          </a:solidFill>
                          <a:effectLst/>
                          <a:hlinkClick r:id="rId2"/>
                        </a:rPr>
                        <a:t>Starting a Business</a:t>
                      </a:r>
                      <a:r>
                        <a:rPr lang="en-US" sz="1400" b="0" i="0" dirty="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158</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156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-2</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765202">
                <a:tc>
                  <a:txBody>
                    <a:bodyPr/>
                    <a:lstStyle/>
                    <a:p>
                      <a:pPr algn="l" fontAlgn="base"/>
                      <a:r>
                        <a:rPr lang="en-US" sz="1400" b="0" i="0" u="none" strike="noStrike">
                          <a:solidFill>
                            <a:srgbClr val="3780D7"/>
                          </a:solidFill>
                          <a:effectLst/>
                          <a:hlinkClick r:id="rId2"/>
                        </a:rPr>
                        <a:t>Dealing with Construction Permits</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184</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183</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-1</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315993">
                <a:tc>
                  <a:txBody>
                    <a:bodyPr/>
                    <a:lstStyle/>
                    <a:p>
                      <a:pPr algn="l" fontAlgn="base"/>
                      <a:r>
                        <a:rPr lang="en-US" sz="1400" b="0" i="0" u="none" strike="noStrike">
                          <a:solidFill>
                            <a:srgbClr val="3780D7"/>
                          </a:solidFill>
                          <a:effectLst/>
                          <a:hlinkClick r:id="rId2"/>
                        </a:rPr>
                        <a:t>Getting Electricity</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137</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134</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-3</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540598">
                <a:tc>
                  <a:txBody>
                    <a:bodyPr/>
                    <a:lstStyle/>
                    <a:p>
                      <a:pPr algn="l" fontAlgn="base"/>
                      <a:r>
                        <a:rPr lang="en-US" sz="1400" b="0" i="0" u="none" strike="noStrike">
                          <a:solidFill>
                            <a:srgbClr val="3780D7"/>
                          </a:solidFill>
                          <a:effectLst/>
                          <a:hlinkClick r:id="rId2"/>
                        </a:rPr>
                        <a:t>Registering Property</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121</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115</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-6</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315993">
                <a:tc>
                  <a:txBody>
                    <a:bodyPr/>
                    <a:lstStyle/>
                    <a:p>
                      <a:pPr algn="l" fontAlgn="base"/>
                      <a:r>
                        <a:rPr lang="en-US" sz="1400" b="0" i="0" u="none" strike="noStrike">
                          <a:solidFill>
                            <a:srgbClr val="3780D7"/>
                          </a:solidFill>
                          <a:effectLst/>
                          <a:hlinkClick r:id="rId2"/>
                        </a:rPr>
                        <a:t>Getting Credit</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36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30</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-6</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540598">
                <a:tc>
                  <a:txBody>
                    <a:bodyPr/>
                    <a:lstStyle/>
                    <a:p>
                      <a:pPr algn="l" fontAlgn="base"/>
                      <a:r>
                        <a:rPr lang="en-US" sz="1400" b="0" i="0" u="none" strike="noStrike">
                          <a:solidFill>
                            <a:srgbClr val="3780D7"/>
                          </a:solidFill>
                          <a:effectLst/>
                          <a:hlinkClick r:id="rId2"/>
                        </a:rPr>
                        <a:t>Protecting Minority Investors</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7</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21</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14</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315993">
                <a:tc>
                  <a:txBody>
                    <a:bodyPr/>
                    <a:lstStyle/>
                    <a:p>
                      <a:pPr algn="l" fontAlgn="base"/>
                      <a:r>
                        <a:rPr lang="en-US" sz="1400" b="0" i="0" u="none" strike="noStrike">
                          <a:solidFill>
                            <a:srgbClr val="3780D7"/>
                          </a:solidFill>
                          <a:effectLst/>
                          <a:hlinkClick r:id="rId2"/>
                        </a:rPr>
                        <a:t>Paying Taxes</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156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154</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-2</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540598">
                <a:tc>
                  <a:txBody>
                    <a:bodyPr/>
                    <a:lstStyle/>
                    <a:p>
                      <a:pPr algn="l" fontAlgn="base"/>
                      <a:r>
                        <a:rPr lang="en-US" sz="1400" b="0" i="0" u="none" strike="noStrike">
                          <a:solidFill>
                            <a:srgbClr val="3780D7"/>
                          </a:solidFill>
                          <a:effectLst/>
                          <a:hlinkClick r:id="rId2"/>
                        </a:rPr>
                        <a:t>Trading Across Borders</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126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122</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r" fontAlgn="base"/>
                      <a:r>
                        <a:rPr lang="en-US" sz="1400" b="1" i="0">
                          <a:solidFill>
                            <a:srgbClr val="232323"/>
                          </a:solidFill>
                          <a:effectLst/>
                        </a:rPr>
                        <a:t>-4</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315993">
                <a:tc>
                  <a:txBody>
                    <a:bodyPr/>
                    <a:lstStyle/>
                    <a:p>
                      <a:pPr algn="l" fontAlgn="base"/>
                      <a:r>
                        <a:rPr lang="en-US" sz="1400" b="0" i="0" u="none" strike="noStrike">
                          <a:solidFill>
                            <a:srgbClr val="3780D7"/>
                          </a:solidFill>
                          <a:effectLst/>
                          <a:hlinkClick r:id="rId2"/>
                        </a:rPr>
                        <a:t>Enforcing Contracts</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r" fontAlgn="base"/>
                      <a:r>
                        <a:rPr lang="en-US" sz="1400" i="0">
                          <a:solidFill>
                            <a:srgbClr val="232323"/>
                          </a:solidFill>
                          <a:effectLst/>
                        </a:rPr>
                        <a:t>186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c>
                  <a:txBody>
                    <a:bodyPr/>
                    <a:lstStyle/>
                    <a:p>
                      <a:pPr algn="r" fontAlgn="base"/>
                      <a:r>
                        <a:rPr lang="en-US" sz="1400" i="0">
                          <a:solidFill>
                            <a:srgbClr val="232323"/>
                          </a:solidFill>
                          <a:effectLst/>
                        </a:rPr>
                        <a:t>186</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5B1"/>
                    </a:solidFill>
                  </a:tcPr>
                </a:tc>
                <a:tc>
                  <a:txBody>
                    <a:bodyPr/>
                    <a:lstStyle/>
                    <a:p>
                      <a:pPr algn="ctr" fontAlgn="base"/>
                      <a:r>
                        <a:rPr lang="en-US" sz="1400" i="0">
                          <a:solidFill>
                            <a:srgbClr val="232323"/>
                          </a:solidFill>
                          <a:effectLst/>
                        </a:rPr>
                        <a:t>No change</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FD4"/>
                    </a:solidFill>
                  </a:tcPr>
                </a:tc>
              </a:tr>
              <a:tr h="540598">
                <a:tc>
                  <a:txBody>
                    <a:bodyPr/>
                    <a:lstStyle/>
                    <a:p>
                      <a:pPr algn="l" fontAlgn="base"/>
                      <a:r>
                        <a:rPr lang="en-US" sz="1400" b="0" i="0" u="none" strike="noStrike">
                          <a:solidFill>
                            <a:srgbClr val="3780D7"/>
                          </a:solidFill>
                          <a:effectLst/>
                          <a:hlinkClick r:id="rId2"/>
                        </a:rPr>
                        <a:t>Resolving Insolvency</a:t>
                      </a:r>
                      <a:r>
                        <a:rPr lang="en-US" sz="1400" b="0" i="0">
                          <a:solidFill>
                            <a:srgbClr val="232323"/>
                          </a:solidFill>
                          <a:effectLst/>
                        </a:rPr>
                        <a:t>   </a:t>
                      </a:r>
                    </a:p>
                  </a:txBody>
                  <a:tcPr marL="72346" marR="72346" marT="50642" marB="36173"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FFFFFF"/>
                    </a:solidFill>
                  </a:tcPr>
                </a:tc>
                <a:tc>
                  <a:txBody>
                    <a:bodyPr/>
                    <a:lstStyle/>
                    <a:p>
                      <a:pPr algn="r" fontAlgn="base"/>
                      <a:r>
                        <a:rPr lang="en-US" sz="1400" i="0">
                          <a:solidFill>
                            <a:srgbClr val="232323"/>
                          </a:solidFill>
                          <a:effectLst/>
                        </a:rPr>
                        <a:t>137</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FFEFD4"/>
                    </a:solidFill>
                  </a:tcPr>
                </a:tc>
                <a:tc>
                  <a:txBody>
                    <a:bodyPr/>
                    <a:lstStyle/>
                    <a:p>
                      <a:pPr algn="r" fontAlgn="base"/>
                      <a:r>
                        <a:rPr lang="en-US" sz="1400" i="0">
                          <a:solidFill>
                            <a:srgbClr val="232323"/>
                          </a:solidFill>
                          <a:effectLst/>
                        </a:rPr>
                        <a:t>135</a:t>
                      </a:r>
                    </a:p>
                  </a:txBody>
                  <a:tcPr marL="57877" marR="72346" marT="50642" marB="3617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FFE5B1"/>
                    </a:solidFill>
                  </a:tcPr>
                </a:tc>
                <a:tc>
                  <a:txBody>
                    <a:bodyPr/>
                    <a:lstStyle/>
                    <a:p>
                      <a:pPr algn="r" fontAlgn="base"/>
                      <a:r>
                        <a:rPr lang="en-US" sz="1400" b="1" i="0" dirty="0">
                          <a:solidFill>
                            <a:srgbClr val="232323"/>
                          </a:solidFill>
                          <a:effectLst/>
                        </a:rPr>
                        <a:t>-2</a:t>
                      </a:r>
                    </a:p>
                  </a:txBody>
                  <a:tcPr marL="57877" marR="72346" marT="50642" marB="36173"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a:noFill/>
                    </a:lnB>
                    <a:solidFill>
                      <a:srgbClr val="FFEFD4"/>
                    </a:solidFill>
                  </a:tcPr>
                </a:tc>
              </a:tr>
            </a:tbl>
          </a:graphicData>
        </a:graphic>
      </p:graphicFrame>
      <p:pic>
        <p:nvPicPr>
          <p:cNvPr id="1025" name="Picture 1" descr="http://www.doingbusiness.org/~/media/GIAWB/Doing%20Business/Images/Icons/posit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1450975"/>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oingbusiness.org/~/media/GIAWB/Doing%20Business/Images/Icons/posit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1450975"/>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450975"/>
            <a:ext cx="66675" cy="66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6165304"/>
            <a:ext cx="5040560" cy="646331"/>
          </a:xfrm>
          <a:prstGeom prst="rect">
            <a:avLst/>
          </a:prstGeom>
          <a:noFill/>
        </p:spPr>
        <p:txBody>
          <a:bodyPr wrap="square" rtlCol="0">
            <a:spAutoFit/>
          </a:bodyPr>
          <a:lstStyle/>
          <a:p>
            <a:r>
              <a:rPr lang="en-US" dirty="0"/>
              <a:t>out of 189 </a:t>
            </a:r>
            <a:r>
              <a:rPr lang="en-US" dirty="0" smtClean="0"/>
              <a:t>economies</a:t>
            </a:r>
          </a:p>
          <a:p>
            <a:r>
              <a:rPr lang="en-US" dirty="0" err="1" smtClean="0"/>
              <a:t>Source:world</a:t>
            </a:r>
            <a:r>
              <a:rPr lang="en-US" dirty="0" smtClean="0"/>
              <a:t> bank</a:t>
            </a:r>
            <a:endParaRPr lang="en-US" dirty="0"/>
          </a:p>
        </p:txBody>
      </p:sp>
      <p:sp>
        <p:nvSpPr>
          <p:cNvPr id="5" name="TextBox 4"/>
          <p:cNvSpPr txBox="1"/>
          <p:nvPr/>
        </p:nvSpPr>
        <p:spPr>
          <a:xfrm>
            <a:off x="1187624" y="188640"/>
            <a:ext cx="6840760" cy="923330"/>
          </a:xfrm>
          <a:prstGeom prst="rect">
            <a:avLst/>
          </a:prstGeom>
          <a:noFill/>
        </p:spPr>
        <p:txBody>
          <a:bodyPr wrap="square" rtlCol="0">
            <a:spAutoFit/>
          </a:bodyPr>
          <a:lstStyle/>
          <a:p>
            <a:r>
              <a:rPr lang="en-US" b="1" u="sng" dirty="0" smtClean="0"/>
              <a:t>India </a:t>
            </a:r>
            <a:r>
              <a:rPr lang="en-US" b="1" u="sng" dirty="0"/>
              <a:t>ease of business ranking</a:t>
            </a:r>
          </a:p>
          <a:p>
            <a:r>
              <a:rPr lang="en-US" b="1" dirty="0" smtClean="0"/>
              <a:t>142 (2015)</a:t>
            </a:r>
            <a:endParaRPr lang="en-US" b="1" dirty="0"/>
          </a:p>
          <a:p>
            <a:endParaRPr lang="en-US" dirty="0"/>
          </a:p>
        </p:txBody>
      </p:sp>
    </p:spTree>
    <p:extLst>
      <p:ext uri="{BB962C8B-B14F-4D97-AF65-F5344CB8AC3E}">
        <p14:creationId xmlns:p14="http://schemas.microsoft.com/office/powerpoint/2010/main" val="2331978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media.economist.com/images/images-magazine/2011/07/23/bb/20110723_bbc225.gif"/>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381000"/>
            <a:ext cx="8763000" cy="584775"/>
          </a:xfrm>
          <a:prstGeom prst="rect">
            <a:avLst/>
          </a:prstGeom>
          <a:noFill/>
        </p:spPr>
        <p:txBody>
          <a:bodyPr wrap="square" rtlCol="0">
            <a:spAutoFit/>
          </a:bodyPr>
          <a:lstStyle/>
          <a:p>
            <a:pPr algn="ctr"/>
            <a:r>
              <a:rPr lang="en-US" sz="3200" b="1" dirty="0" smtClean="0">
                <a:solidFill>
                  <a:schemeClr val="accent1">
                    <a:lumMod val="75000"/>
                  </a:schemeClr>
                </a:solidFill>
                <a:latin typeface="Algerian" pitchFamily="82" charset="0"/>
              </a:rPr>
              <a:t>TWELVTH FIVE YEAR PLAN (2012-17)</a:t>
            </a:r>
            <a:endParaRPr lang="en-US" sz="3200" b="1" dirty="0">
              <a:solidFill>
                <a:schemeClr val="accent1">
                  <a:lumMod val="75000"/>
                </a:schemeClr>
              </a:solidFill>
              <a:latin typeface="Algerian" pitchFamily="82" charset="0"/>
            </a:endParaRPr>
          </a:p>
        </p:txBody>
      </p:sp>
      <p:sp>
        <p:nvSpPr>
          <p:cNvPr id="5" name="TextBox 4"/>
          <p:cNvSpPr txBox="1"/>
          <p:nvPr/>
        </p:nvSpPr>
        <p:spPr>
          <a:xfrm>
            <a:off x="228600" y="1143000"/>
            <a:ext cx="8610600" cy="5262979"/>
          </a:xfrm>
          <a:prstGeom prst="rect">
            <a:avLst/>
          </a:prstGeom>
          <a:noFill/>
        </p:spPr>
        <p:txBody>
          <a:bodyPr wrap="square" rtlCol="0">
            <a:spAutoFit/>
          </a:bodyPr>
          <a:lstStyle/>
          <a:p>
            <a:r>
              <a:rPr lang="en-US" sz="2800" b="1" dirty="0" smtClean="0">
                <a:solidFill>
                  <a:schemeClr val="tx1">
                    <a:lumMod val="75000"/>
                    <a:lumOff val="25000"/>
                  </a:schemeClr>
                </a:solidFill>
                <a:latin typeface="Andalus" pitchFamily="18" charset="-78"/>
                <a:cs typeface="Andalus" pitchFamily="18" charset="-78"/>
              </a:rPr>
              <a:t>CHALLENGES FACING :</a:t>
            </a:r>
          </a:p>
          <a:p>
            <a:endParaRPr lang="en-US" sz="2800" b="1" dirty="0" smtClean="0">
              <a:solidFill>
                <a:schemeClr val="tx1">
                  <a:lumMod val="75000"/>
                  <a:lumOff val="25000"/>
                </a:schemeClr>
              </a:solidFill>
              <a:latin typeface="Andalus" pitchFamily="18" charset="-78"/>
              <a:cs typeface="Andalus" pitchFamily="18" charset="-78"/>
            </a:endParaRPr>
          </a:p>
          <a:p>
            <a:pPr marL="342900" indent="-342900">
              <a:buFont typeface="+mj-lt"/>
              <a:buAutoNum type="alphaUcPeriod"/>
            </a:pPr>
            <a:r>
              <a:rPr lang="en-US" sz="2800" b="1" dirty="0" smtClean="0">
                <a:solidFill>
                  <a:schemeClr val="tx1">
                    <a:lumMod val="75000"/>
                    <a:lumOff val="25000"/>
                  </a:schemeClr>
                </a:solidFill>
                <a:latin typeface="Andalus" pitchFamily="18" charset="-78"/>
                <a:cs typeface="Andalus" pitchFamily="18" charset="-78"/>
              </a:rPr>
              <a:t>Dumping in Indian markets</a:t>
            </a:r>
          </a:p>
          <a:p>
            <a:pPr marL="342900" indent="-342900">
              <a:buFont typeface="+mj-lt"/>
              <a:buAutoNum type="alphaUcPeriod"/>
            </a:pPr>
            <a:endParaRPr lang="en-US" sz="2800" b="1" dirty="0" smtClean="0">
              <a:solidFill>
                <a:schemeClr val="tx1">
                  <a:lumMod val="75000"/>
                  <a:lumOff val="25000"/>
                </a:schemeClr>
              </a:solidFill>
              <a:latin typeface="Andalus" pitchFamily="18" charset="-78"/>
              <a:cs typeface="Andalus" pitchFamily="18" charset="-78"/>
            </a:endParaRPr>
          </a:p>
          <a:p>
            <a:pPr marL="342900" indent="-342900">
              <a:buFont typeface="+mj-lt"/>
              <a:buAutoNum type="alphaUcPeriod"/>
            </a:pPr>
            <a:r>
              <a:rPr lang="en-US" sz="2800" b="1" dirty="0" smtClean="0">
                <a:solidFill>
                  <a:schemeClr val="tx1">
                    <a:lumMod val="75000"/>
                    <a:lumOff val="25000"/>
                  </a:schemeClr>
                </a:solidFill>
                <a:latin typeface="Andalus" pitchFamily="18" charset="-78"/>
                <a:cs typeface="Andalus" pitchFamily="18" charset="-78"/>
              </a:rPr>
              <a:t>Indian Industry needs to be cost effective along with delivering value.</a:t>
            </a:r>
          </a:p>
          <a:p>
            <a:pPr marL="342900" indent="-342900">
              <a:buFont typeface="+mj-lt"/>
              <a:buAutoNum type="alphaUcPeriod"/>
            </a:pPr>
            <a:endParaRPr lang="en-US" sz="2800" b="1" dirty="0" smtClean="0">
              <a:solidFill>
                <a:schemeClr val="tx1">
                  <a:lumMod val="75000"/>
                  <a:lumOff val="25000"/>
                </a:schemeClr>
              </a:solidFill>
              <a:latin typeface="Andalus" pitchFamily="18" charset="-78"/>
              <a:cs typeface="Andalus" pitchFamily="18" charset="-78"/>
            </a:endParaRPr>
          </a:p>
          <a:p>
            <a:pPr marL="342900" indent="-342900">
              <a:buFont typeface="+mj-lt"/>
              <a:buAutoNum type="alphaUcPeriod"/>
            </a:pPr>
            <a:r>
              <a:rPr lang="en-US" sz="2800" b="1" dirty="0" smtClean="0">
                <a:solidFill>
                  <a:schemeClr val="tx1">
                    <a:lumMod val="75000"/>
                    <a:lumOff val="25000"/>
                  </a:schemeClr>
                </a:solidFill>
                <a:latin typeface="Andalus" pitchFamily="18" charset="-78"/>
                <a:cs typeface="Andalus" pitchFamily="18" charset="-78"/>
              </a:rPr>
              <a:t>Ensuring that investments made in infrastructure projects fructify quickly.</a:t>
            </a:r>
          </a:p>
          <a:p>
            <a:pPr marL="342900" indent="-342900">
              <a:buFont typeface="+mj-lt"/>
              <a:buAutoNum type="alphaUcPeriod"/>
            </a:pPr>
            <a:endParaRPr lang="en-US" sz="2800" b="1" dirty="0" smtClean="0">
              <a:solidFill>
                <a:schemeClr val="tx1">
                  <a:lumMod val="75000"/>
                  <a:lumOff val="25000"/>
                </a:schemeClr>
              </a:solidFill>
              <a:latin typeface="Andalus" pitchFamily="18" charset="-78"/>
              <a:cs typeface="Andalus" pitchFamily="18" charset="-78"/>
            </a:endParaRPr>
          </a:p>
          <a:p>
            <a:pPr marL="342900" indent="-342900">
              <a:buFont typeface="+mj-lt"/>
              <a:buAutoNum type="alphaUcPeriod"/>
            </a:pPr>
            <a:r>
              <a:rPr lang="en-US" sz="2800" b="1" dirty="0" smtClean="0">
                <a:solidFill>
                  <a:schemeClr val="tx1">
                    <a:lumMod val="75000"/>
                    <a:lumOff val="25000"/>
                  </a:schemeClr>
                </a:solidFill>
                <a:latin typeface="Andalus" pitchFamily="18" charset="-78"/>
                <a:cs typeface="Andalus" pitchFamily="18" charset="-78"/>
              </a:rPr>
              <a:t>Growth of labour intensive industries.</a:t>
            </a:r>
          </a:p>
          <a:p>
            <a:pPr marL="342900" indent="-342900">
              <a:buFont typeface="+mj-lt"/>
              <a:buAutoNum type="alphaUcPeriod"/>
            </a:pPr>
            <a:endParaRPr lang="en-US" sz="2800" b="1" dirty="0">
              <a:solidFill>
                <a:schemeClr val="tx1">
                  <a:lumMod val="75000"/>
                  <a:lumOff val="2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752" y="3284984"/>
            <a:ext cx="9036496" cy="3456384"/>
          </a:xfrm>
        </p:spPr>
        <p:txBody>
          <a:bodyPr>
            <a:normAutofit/>
          </a:bodyPr>
          <a:lstStyle/>
          <a:p>
            <a:r>
              <a:rPr lang="en-IN" sz="1900" dirty="0" err="1">
                <a:latin typeface="Britannic Bold" pitchFamily="34" charset="0"/>
              </a:rPr>
              <a:t>Khadi</a:t>
            </a:r>
            <a:r>
              <a:rPr lang="en-IN" sz="1900" dirty="0">
                <a:latin typeface="Britannic Bold" pitchFamily="34" charset="0"/>
              </a:rPr>
              <a:t>, which symbolized self-reliance and emancipation during the freedom </a:t>
            </a:r>
            <a:r>
              <a:rPr lang="en-IN" sz="1900" dirty="0" smtClean="0">
                <a:latin typeface="Britannic Bold" pitchFamily="34" charset="0"/>
              </a:rPr>
              <a:t>struggle </a:t>
            </a:r>
            <a:r>
              <a:rPr lang="en-IN" sz="1900" dirty="0">
                <a:latin typeface="Britannic Bold" pitchFamily="34" charset="0"/>
              </a:rPr>
              <a:t>in India, has lost its sheen over the years. </a:t>
            </a:r>
          </a:p>
          <a:p>
            <a:r>
              <a:rPr lang="en-IN" sz="1900" dirty="0">
                <a:latin typeface="Britannic Bold" pitchFamily="34" charset="0"/>
              </a:rPr>
              <a:t>In 1957, the </a:t>
            </a:r>
            <a:r>
              <a:rPr lang="en-IN" sz="1900" dirty="0" err="1">
                <a:latin typeface="Britannic Bold" pitchFamily="34" charset="0"/>
              </a:rPr>
              <a:t>Khadi</a:t>
            </a:r>
            <a:r>
              <a:rPr lang="en-IN" sz="1900" dirty="0">
                <a:latin typeface="Britannic Bold" pitchFamily="34" charset="0"/>
              </a:rPr>
              <a:t> and Village Industries Commission (KVIC) was established to take over </a:t>
            </a:r>
            <a:r>
              <a:rPr lang="en-IN" sz="1900" dirty="0" smtClean="0">
                <a:latin typeface="Britannic Bold" pitchFamily="34" charset="0"/>
              </a:rPr>
              <a:t>the </a:t>
            </a:r>
            <a:r>
              <a:rPr lang="en-IN" sz="1900" dirty="0">
                <a:latin typeface="Britannic Bold" pitchFamily="34" charset="0"/>
              </a:rPr>
              <a:t>work of the board. KVIC was formed as a nodal agency to promote </a:t>
            </a:r>
            <a:r>
              <a:rPr lang="en-IN" sz="1900" dirty="0" err="1">
                <a:latin typeface="Britannic Bold" pitchFamily="34" charset="0"/>
              </a:rPr>
              <a:t>Khadi</a:t>
            </a:r>
            <a:r>
              <a:rPr lang="en-IN" sz="1900" dirty="0">
                <a:latin typeface="Britannic Bold" pitchFamily="34" charset="0"/>
              </a:rPr>
              <a:t> all over India </a:t>
            </a:r>
            <a:r>
              <a:rPr lang="en-IN" sz="1900" dirty="0" smtClean="0">
                <a:latin typeface="Britannic Bold" pitchFamily="34" charset="0"/>
              </a:rPr>
              <a:t>through </a:t>
            </a:r>
            <a:r>
              <a:rPr lang="en-IN" sz="1900" dirty="0">
                <a:latin typeface="Britannic Bold" pitchFamily="34" charset="0"/>
              </a:rPr>
              <a:t>its exclusive outlets known as </a:t>
            </a:r>
            <a:r>
              <a:rPr lang="en-IN" sz="1900" dirty="0" err="1">
                <a:latin typeface="Britannic Bold" pitchFamily="34" charset="0"/>
              </a:rPr>
              <a:t>Khadi</a:t>
            </a:r>
            <a:r>
              <a:rPr lang="en-IN" sz="1900" dirty="0">
                <a:latin typeface="Britannic Bold" pitchFamily="34" charset="0"/>
              </a:rPr>
              <a:t> </a:t>
            </a:r>
            <a:r>
              <a:rPr lang="en-IN" sz="1900" dirty="0" err="1" smtClean="0">
                <a:latin typeface="Britannic Bold" pitchFamily="34" charset="0"/>
              </a:rPr>
              <a:t>Bhandars</a:t>
            </a:r>
            <a:r>
              <a:rPr lang="en-IN" sz="1900" dirty="0" smtClean="0">
                <a:latin typeface="Britannic Bold" pitchFamily="34" charset="0"/>
              </a:rPr>
              <a:t>. There </a:t>
            </a:r>
            <a:r>
              <a:rPr lang="en-IN" sz="1900" dirty="0">
                <a:latin typeface="Britannic Bold" pitchFamily="34" charset="0"/>
              </a:rPr>
              <a:t>were many bogus </a:t>
            </a:r>
            <a:r>
              <a:rPr lang="en-IN" sz="1900" dirty="0" err="1">
                <a:latin typeface="Britannic Bold" pitchFamily="34" charset="0"/>
              </a:rPr>
              <a:t>Khadi</a:t>
            </a:r>
            <a:r>
              <a:rPr lang="en-IN" sz="1900" dirty="0">
                <a:latin typeface="Britannic Bold" pitchFamily="34" charset="0"/>
              </a:rPr>
              <a:t> units </a:t>
            </a:r>
            <a:r>
              <a:rPr lang="en-IN" sz="1900" dirty="0" smtClean="0">
                <a:latin typeface="Britannic Bold" pitchFamily="34" charset="0"/>
              </a:rPr>
              <a:t>operating </a:t>
            </a:r>
            <a:r>
              <a:rPr lang="en-IN" sz="1900" dirty="0">
                <a:latin typeface="Britannic Bold" pitchFamily="34" charset="0"/>
              </a:rPr>
              <a:t>in the country, which made it extremely difficult to claim rebates from the </a:t>
            </a:r>
            <a:r>
              <a:rPr lang="en-IN" sz="1900" dirty="0" smtClean="0">
                <a:latin typeface="Britannic Bold" pitchFamily="34" charset="0"/>
              </a:rPr>
              <a:t>Government </a:t>
            </a:r>
            <a:r>
              <a:rPr lang="en-IN" sz="1900" dirty="0">
                <a:latin typeface="Britannic Bold" pitchFamily="34" charset="0"/>
              </a:rPr>
              <a:t>of India for the sale of </a:t>
            </a:r>
            <a:r>
              <a:rPr lang="en-IN" sz="1900" dirty="0" err="1">
                <a:latin typeface="Britannic Bold" pitchFamily="34" charset="0"/>
              </a:rPr>
              <a:t>Khadi</a:t>
            </a:r>
            <a:r>
              <a:rPr lang="en-IN" sz="1900" dirty="0" smtClean="0">
                <a:latin typeface="Britannic Bold" pitchFamily="34" charset="0"/>
              </a:rPr>
              <a:t>.</a:t>
            </a:r>
            <a:endParaRPr lang="en-IN" dirty="0" smtClean="0">
              <a:latin typeface="Britannic Bold" pitchFamily="34" charset="0"/>
            </a:endParaRPr>
          </a:p>
          <a:p>
            <a:r>
              <a:rPr lang="en-IN" sz="2000" dirty="0" smtClean="0">
                <a:latin typeface="Britannic Bold" pitchFamily="34" charset="0"/>
              </a:rPr>
              <a:t>You are the Home Minister of INDIA. Prepare a clause in the existing Industrial Policy of India to deal with the above stated problem.</a:t>
            </a:r>
            <a:endParaRPr lang="en-IN" sz="2000" dirty="0">
              <a:latin typeface="Britannic Bold" pitchFamily="34" charset="0"/>
            </a:endParaRPr>
          </a:p>
        </p:txBody>
      </p:sp>
      <p:pic>
        <p:nvPicPr>
          <p:cNvPr id="1026" name="Picture 2" descr="https://encrypted-tbn2.gstatic.com/images?q=tbn:ANd9GcTdxTQNeIhEnyMbGV5VDzADMhD8UizKoqjjCDrw1cxNQ7IMo9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2420888"/>
            <a:ext cx="4176464" cy="461665"/>
          </a:xfrm>
          <a:prstGeom prst="rect">
            <a:avLst/>
          </a:prstGeom>
          <a:noFill/>
        </p:spPr>
        <p:txBody>
          <a:bodyPr wrap="square" rtlCol="0">
            <a:spAutoFit/>
          </a:bodyPr>
          <a:lstStyle/>
          <a:p>
            <a:r>
              <a:rPr lang="en-IN" sz="2400" b="1" u="sng" dirty="0" smtClean="0"/>
              <a:t>ACTIVITY : POLICY DILEMMA</a:t>
            </a:r>
            <a:endParaRPr lang="en-GB" sz="2400" b="1" u="sng" dirty="0"/>
          </a:p>
        </p:txBody>
      </p:sp>
    </p:spTree>
    <p:extLst>
      <p:ext uri="{BB962C8B-B14F-4D97-AF65-F5344CB8AC3E}">
        <p14:creationId xmlns:p14="http://schemas.microsoft.com/office/powerpoint/2010/main" val="90934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graphicFrame>
        <p:nvGraphicFramePr>
          <p:cNvPr id="20" name="Diagram 19"/>
          <p:cNvGraphicFramePr/>
          <p:nvPr/>
        </p:nvGraphicFramePr>
        <p:xfrm>
          <a:off x="1142976" y="1357298"/>
          <a:ext cx="6715172" cy="450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500034" y="428604"/>
            <a:ext cx="8643966" cy="707886"/>
          </a:xfrm>
          <a:prstGeom prst="rect">
            <a:avLst/>
          </a:prstGeom>
          <a:noFill/>
        </p:spPr>
        <p:txBody>
          <a:bodyPr wrap="square" rtlCol="0">
            <a:spAutoFit/>
          </a:bodyPr>
          <a:lstStyle/>
          <a:p>
            <a:r>
              <a:rPr lang="en-US" sz="4000" u="sng" dirty="0" smtClean="0">
                <a:solidFill>
                  <a:schemeClr val="tx2">
                    <a:lumMod val="50000"/>
                  </a:schemeClr>
                </a:solidFill>
                <a:latin typeface="Algerian" pitchFamily="82" charset="0"/>
              </a:rPr>
              <a:t>Industrial Policy resolutions</a:t>
            </a:r>
            <a:endParaRPr lang="en-GB" sz="4000" u="sng" dirty="0">
              <a:solidFill>
                <a:schemeClr val="tx2">
                  <a:lumMod val="50000"/>
                </a:schemeClr>
              </a:solidFill>
              <a:latin typeface="Algerian" pitchFamily="82" charset="0"/>
            </a:endParaRPr>
          </a:p>
        </p:txBody>
      </p:sp>
      <p:sp>
        <p:nvSpPr>
          <p:cNvPr id="22" name="Rounded Rectangle 21"/>
          <p:cNvSpPr/>
          <p:nvPr/>
        </p:nvSpPr>
        <p:spPr>
          <a:xfrm>
            <a:off x="1428728" y="6072206"/>
            <a:ext cx="707236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714612" y="6143644"/>
            <a:ext cx="4714908" cy="461665"/>
          </a:xfrm>
          <a:prstGeom prst="rect">
            <a:avLst/>
          </a:prstGeom>
          <a:noFill/>
        </p:spPr>
        <p:txBody>
          <a:bodyPr wrap="square" rtlCol="0">
            <a:spAutoFit/>
          </a:bodyPr>
          <a:lstStyle/>
          <a:p>
            <a:r>
              <a:rPr lang="en-US" sz="2400" b="1" dirty="0" smtClean="0">
                <a:solidFill>
                  <a:schemeClr val="bg1"/>
                </a:solidFill>
              </a:rPr>
              <a:t>NEW EONOMIC POLICY 1991</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8208912" cy="3970318"/>
          </a:xfrm>
          <a:prstGeom prst="rect">
            <a:avLst/>
          </a:prstGeom>
          <a:noFill/>
        </p:spPr>
        <p:txBody>
          <a:bodyPr wrap="square" rtlCol="0">
            <a:spAutoFit/>
          </a:bodyPr>
          <a:lstStyle/>
          <a:p>
            <a:r>
              <a:rPr lang="en-US" dirty="0" smtClean="0"/>
              <a:t>The most important policy statement of 1948 IPR  are the following foundation .</a:t>
            </a:r>
          </a:p>
          <a:p>
            <a:r>
              <a:rPr lang="en-US" dirty="0" smtClean="0"/>
              <a:t>1.Laid the foundation for Mixed economy</a:t>
            </a:r>
          </a:p>
          <a:p>
            <a:r>
              <a:rPr lang="en-US" dirty="0" smtClean="0"/>
              <a:t>2.Industries were categorized in to 4 broad categories</a:t>
            </a:r>
          </a:p>
          <a:p>
            <a:r>
              <a:rPr lang="en-US" dirty="0"/>
              <a:t> </a:t>
            </a:r>
            <a:r>
              <a:rPr lang="en-US" dirty="0" smtClean="0"/>
              <a:t>    </a:t>
            </a:r>
            <a:r>
              <a:rPr lang="en-US" dirty="0" err="1" smtClean="0"/>
              <a:t>a.Industries</a:t>
            </a:r>
            <a:r>
              <a:rPr lang="en-US" dirty="0" smtClean="0"/>
              <a:t> which were to be the exclusive monopoly of the public </a:t>
            </a:r>
            <a:r>
              <a:rPr lang="en-US" dirty="0" err="1" smtClean="0"/>
              <a:t>sector.These</a:t>
            </a:r>
            <a:r>
              <a:rPr lang="en-US" dirty="0" smtClean="0"/>
              <a:t> were arms and </a:t>
            </a:r>
            <a:r>
              <a:rPr lang="en-US" dirty="0" err="1" smtClean="0"/>
              <a:t>ammunitions,defence</a:t>
            </a:r>
            <a:r>
              <a:rPr lang="en-US" dirty="0" smtClean="0"/>
              <a:t> </a:t>
            </a:r>
            <a:r>
              <a:rPr lang="en-US" dirty="0" err="1" smtClean="0"/>
              <a:t>production,production</a:t>
            </a:r>
            <a:r>
              <a:rPr lang="en-US" dirty="0" smtClean="0"/>
              <a:t> and </a:t>
            </a:r>
            <a:r>
              <a:rPr lang="en-US" dirty="0" err="1" smtClean="0"/>
              <a:t>distributon</a:t>
            </a:r>
            <a:r>
              <a:rPr lang="en-US" dirty="0" smtClean="0"/>
              <a:t> of </a:t>
            </a:r>
            <a:r>
              <a:rPr lang="en-US" dirty="0" err="1" smtClean="0"/>
              <a:t>automic</a:t>
            </a:r>
            <a:r>
              <a:rPr lang="en-US" dirty="0" smtClean="0"/>
              <a:t> </a:t>
            </a:r>
            <a:r>
              <a:rPr lang="en-US" dirty="0" err="1" smtClean="0"/>
              <a:t>energy,Railway</a:t>
            </a:r>
            <a:r>
              <a:rPr lang="en-US" dirty="0" smtClean="0"/>
              <a:t> transport and the like..</a:t>
            </a:r>
          </a:p>
          <a:p>
            <a:r>
              <a:rPr lang="en-US" dirty="0"/>
              <a:t> </a:t>
            </a:r>
            <a:r>
              <a:rPr lang="en-US" dirty="0" smtClean="0"/>
              <a:t>    </a:t>
            </a:r>
            <a:r>
              <a:rPr lang="en-US" dirty="0" err="1" smtClean="0"/>
              <a:t>b.Industries</a:t>
            </a:r>
            <a:r>
              <a:rPr lang="en-US" dirty="0" smtClean="0"/>
              <a:t> in which new units could be started only by the </a:t>
            </a:r>
            <a:r>
              <a:rPr lang="en-US" dirty="0" err="1" smtClean="0"/>
              <a:t>Government,while</a:t>
            </a:r>
            <a:r>
              <a:rPr lang="en-US" dirty="0" smtClean="0"/>
              <a:t> existing units in the private sector allowed to continue.</a:t>
            </a:r>
          </a:p>
          <a:p>
            <a:r>
              <a:rPr lang="en-US" dirty="0"/>
              <a:t> </a:t>
            </a:r>
            <a:r>
              <a:rPr lang="en-US" dirty="0" smtClean="0"/>
              <a:t>    </a:t>
            </a:r>
            <a:r>
              <a:rPr lang="en-US" dirty="0" err="1" smtClean="0"/>
              <a:t>c.Industries</a:t>
            </a:r>
            <a:r>
              <a:rPr lang="en-US" dirty="0" smtClean="0"/>
              <a:t> which were left to the private sector where the central government could plan and regulate their functioning.</a:t>
            </a:r>
          </a:p>
          <a:p>
            <a:r>
              <a:rPr lang="en-US" dirty="0" smtClean="0"/>
              <a:t>3.It recognized the importance of SSI</a:t>
            </a:r>
          </a:p>
          <a:p>
            <a:r>
              <a:rPr lang="en-US" dirty="0" smtClean="0"/>
              <a:t>4.The importance of harmonious </a:t>
            </a:r>
            <a:r>
              <a:rPr lang="en-US" dirty="0" err="1" smtClean="0"/>
              <a:t>labour</a:t>
            </a:r>
            <a:r>
              <a:rPr lang="en-US" dirty="0" smtClean="0"/>
              <a:t> relations and the necessity to provide the </a:t>
            </a:r>
            <a:r>
              <a:rPr lang="en-US" dirty="0" err="1" smtClean="0"/>
              <a:t>labourers</a:t>
            </a:r>
            <a:r>
              <a:rPr lang="en-US" dirty="0" smtClean="0"/>
              <a:t> with fair working conditions were outlined in this policy.</a:t>
            </a:r>
          </a:p>
          <a:p>
            <a:r>
              <a:rPr lang="en-US" dirty="0" smtClean="0"/>
              <a:t>5.Importance of foreign capital but on the hands of Indian personnel.</a:t>
            </a:r>
            <a:endParaRPr lang="en-US" dirty="0"/>
          </a:p>
        </p:txBody>
      </p:sp>
      <p:sp>
        <p:nvSpPr>
          <p:cNvPr id="5" name="TextBox 4"/>
          <p:cNvSpPr txBox="1"/>
          <p:nvPr/>
        </p:nvSpPr>
        <p:spPr>
          <a:xfrm>
            <a:off x="1187624" y="129248"/>
            <a:ext cx="6643734" cy="1077218"/>
          </a:xfrm>
          <a:prstGeom prst="rect">
            <a:avLst/>
          </a:prstGeom>
          <a:noFill/>
        </p:spPr>
        <p:txBody>
          <a:bodyPr wrap="square" rtlCol="0">
            <a:spAutoFit/>
          </a:bodyPr>
          <a:lstStyle/>
          <a:p>
            <a:r>
              <a:rPr lang="en-US" sz="3200" b="1" u="sng" dirty="0">
                <a:latin typeface="Andalus" pitchFamily="18" charset="-78"/>
                <a:cs typeface="Andalus" pitchFamily="18" charset="-78"/>
              </a:rPr>
              <a:t>Industrial policy resolution of 1948</a:t>
            </a:r>
            <a:endParaRPr lang="en-GB" sz="3200" u="sng" dirty="0"/>
          </a:p>
          <a:p>
            <a:endParaRPr lang="en-GB" sz="3200" u="sng" dirty="0"/>
          </a:p>
        </p:txBody>
      </p:sp>
    </p:spTree>
    <p:extLst>
      <p:ext uri="{BB962C8B-B14F-4D97-AF65-F5344CB8AC3E}">
        <p14:creationId xmlns:p14="http://schemas.microsoft.com/office/powerpoint/2010/main" val="3725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42910" y="1571612"/>
            <a:ext cx="7500990" cy="3970318"/>
          </a:xfrm>
          <a:prstGeom prst="rect">
            <a:avLst/>
          </a:prstGeom>
          <a:noFill/>
        </p:spPr>
        <p:txBody>
          <a:bodyPr wrap="square" rtlCol="0">
            <a:spAutoFit/>
          </a:bodyPr>
          <a:lstStyle/>
          <a:p>
            <a:pPr>
              <a:buFont typeface="Arial" pitchFamily="34" charset="0"/>
              <a:buChar char="•"/>
            </a:pPr>
            <a:r>
              <a:rPr lang="en-GB" sz="2800" dirty="0" smtClean="0"/>
              <a:t>Important </a:t>
            </a:r>
            <a:r>
              <a:rPr lang="en-GB" sz="2800" dirty="0"/>
              <a:t>distinction was </a:t>
            </a:r>
            <a:r>
              <a:rPr lang="en-GB" sz="2800" dirty="0" smtClean="0"/>
              <a:t>made-</a:t>
            </a:r>
            <a:endParaRPr lang="en-GB" sz="2800" dirty="0"/>
          </a:p>
          <a:p>
            <a:endParaRPr lang="en-GB" sz="2800" dirty="0" smtClean="0"/>
          </a:p>
          <a:p>
            <a:r>
              <a:rPr lang="en-GB" sz="2800" dirty="0" smtClean="0"/>
              <a:t> Industries </a:t>
            </a:r>
            <a:r>
              <a:rPr lang="en-GB" sz="2800" dirty="0"/>
              <a:t>to be kept </a:t>
            </a:r>
            <a:r>
              <a:rPr lang="en-GB" sz="2800" dirty="0" smtClean="0"/>
              <a:t>under :</a:t>
            </a:r>
          </a:p>
          <a:p>
            <a:r>
              <a:rPr lang="en-GB" sz="2800" dirty="0" smtClean="0"/>
              <a:t> </a:t>
            </a:r>
            <a:r>
              <a:rPr lang="en-GB" sz="2800" i="1" dirty="0" smtClean="0"/>
              <a:t>-</a:t>
            </a:r>
            <a:r>
              <a:rPr lang="en-GB" sz="2800" b="1" dirty="0" smtClean="0"/>
              <a:t>public </a:t>
            </a:r>
            <a:r>
              <a:rPr lang="en-GB" sz="2800" b="1" dirty="0"/>
              <a:t>sector</a:t>
            </a:r>
            <a:r>
              <a:rPr lang="en-GB" sz="2800" dirty="0"/>
              <a:t>, </a:t>
            </a:r>
            <a:endParaRPr lang="en-GB" sz="2800" dirty="0" smtClean="0"/>
          </a:p>
          <a:p>
            <a:r>
              <a:rPr lang="en-GB" sz="2800" dirty="0" smtClean="0"/>
              <a:t>-</a:t>
            </a:r>
            <a:r>
              <a:rPr lang="en-GB" sz="2800" b="1" dirty="0" smtClean="0"/>
              <a:t>private </a:t>
            </a:r>
            <a:r>
              <a:rPr lang="en-GB" sz="2800" b="1" dirty="0"/>
              <a:t>sector </a:t>
            </a:r>
            <a:r>
              <a:rPr lang="en-GB" sz="2800" dirty="0"/>
              <a:t>and the </a:t>
            </a:r>
            <a:endParaRPr lang="en-GB" sz="2800" dirty="0" smtClean="0"/>
          </a:p>
          <a:p>
            <a:r>
              <a:rPr lang="en-GB" sz="2800" b="1" dirty="0" smtClean="0"/>
              <a:t>-joint </a:t>
            </a:r>
            <a:r>
              <a:rPr lang="en-GB" sz="2800" b="1" dirty="0"/>
              <a:t>sector</a:t>
            </a:r>
            <a:r>
              <a:rPr lang="en-GB" sz="2800" dirty="0" smtClean="0"/>
              <a:t>.</a:t>
            </a:r>
          </a:p>
          <a:p>
            <a:endParaRPr lang="en-GB" sz="2800" dirty="0" smtClean="0"/>
          </a:p>
          <a:p>
            <a:pPr>
              <a:buFont typeface="Arial" pitchFamily="34" charset="0"/>
              <a:buChar char="•"/>
            </a:pPr>
            <a:r>
              <a:rPr lang="en-GB" sz="2800" dirty="0" smtClean="0"/>
              <a:t>Industrial Department </a:t>
            </a:r>
            <a:r>
              <a:rPr lang="en-GB" sz="2800" dirty="0"/>
              <a:t>and </a:t>
            </a:r>
            <a:r>
              <a:rPr lang="en-GB" sz="2800" dirty="0" smtClean="0"/>
              <a:t>Regulation </a:t>
            </a:r>
            <a:r>
              <a:rPr lang="en-GB" sz="2800" dirty="0"/>
              <a:t>Act (</a:t>
            </a:r>
            <a:r>
              <a:rPr lang="en-GB" sz="2800" b="1" dirty="0"/>
              <a:t>IDR </a:t>
            </a:r>
            <a:r>
              <a:rPr lang="en-GB" sz="2800" b="1" dirty="0" smtClean="0"/>
              <a:t>Act</a:t>
            </a:r>
            <a:r>
              <a:rPr lang="en-GB" sz="2800" dirty="0" smtClean="0"/>
              <a:t>) was enacted in 1951.</a:t>
            </a:r>
          </a:p>
        </p:txBody>
      </p:sp>
      <p:sp>
        <p:nvSpPr>
          <p:cNvPr id="7" name="TextBox 6"/>
          <p:cNvSpPr txBox="1"/>
          <p:nvPr/>
        </p:nvSpPr>
        <p:spPr>
          <a:xfrm>
            <a:off x="1259632" y="332656"/>
            <a:ext cx="6643734" cy="1077218"/>
          </a:xfrm>
          <a:prstGeom prst="rect">
            <a:avLst/>
          </a:prstGeom>
          <a:noFill/>
        </p:spPr>
        <p:txBody>
          <a:bodyPr wrap="square" rtlCol="0">
            <a:spAutoFit/>
          </a:bodyPr>
          <a:lstStyle/>
          <a:p>
            <a:r>
              <a:rPr lang="en-US" sz="3200" b="1" u="sng" dirty="0">
                <a:latin typeface="Andalus" pitchFamily="18" charset="-78"/>
                <a:cs typeface="Andalus" pitchFamily="18" charset="-78"/>
              </a:rPr>
              <a:t>Industrial policy resolution of 1948</a:t>
            </a:r>
            <a:endParaRPr lang="en-GB" sz="3200" u="sng" dirty="0"/>
          </a:p>
          <a:p>
            <a:endParaRPr lang="en-GB" sz="3200"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500726"/>
          </a:xfrm>
        </p:spPr>
        <p:txBody>
          <a:bodyPr>
            <a:normAutofit/>
          </a:bodyPr>
          <a:lstStyle/>
          <a:p>
            <a:pPr>
              <a:buNone/>
            </a:pPr>
            <a:r>
              <a:rPr lang="en-GB" sz="3600" b="1" dirty="0" smtClean="0"/>
              <a:t>                            </a:t>
            </a:r>
            <a:r>
              <a:rPr lang="en-GB" sz="3600" b="1" u="sng" dirty="0" smtClean="0"/>
              <a:t>Objective</a:t>
            </a:r>
            <a:r>
              <a:rPr lang="en-GB" sz="3600" dirty="0" smtClean="0"/>
              <a:t> of IDR 1951</a:t>
            </a:r>
          </a:p>
          <a:p>
            <a:pPr>
              <a:buNone/>
            </a:pPr>
            <a:r>
              <a:rPr lang="en-GB" sz="3600" dirty="0" smtClean="0"/>
              <a:t/>
            </a:r>
            <a:br>
              <a:rPr lang="en-GB" sz="3600" dirty="0" smtClean="0"/>
            </a:br>
            <a:endParaRPr lang="en-GB" sz="3600" dirty="0" smtClean="0"/>
          </a:p>
          <a:p>
            <a:pPr>
              <a:buNone/>
            </a:pPr>
            <a:r>
              <a:rPr lang="en-GB" sz="3600" dirty="0" smtClean="0"/>
              <a:t>    </a:t>
            </a:r>
            <a:r>
              <a:rPr lang="en-GB" sz="3600" u="sng" dirty="0" smtClean="0"/>
              <a:t>E</a:t>
            </a:r>
            <a:r>
              <a:rPr lang="en-GB" u="sng" dirty="0" smtClean="0"/>
              <a:t>mpowering the Government to take necessary steps to regulate the pattern of industrial development through licensing.</a:t>
            </a:r>
            <a:r>
              <a:rPr lang="en-GB" dirty="0" smtClean="0"/>
              <a:t> </a:t>
            </a:r>
            <a:endParaRPr lang="en-GB" sz="3600" dirty="0" smtClean="0"/>
          </a:p>
          <a:p>
            <a:endParaRPr lang="en-GB" sz="2400" dirty="0" smtClean="0"/>
          </a:p>
          <a:p>
            <a:r>
              <a:rPr lang="en-GB" sz="2400" dirty="0" smtClean="0"/>
              <a:t>This paved the way for the Industrial Policy Resolution of 1956, which was the first comprehensive statement on the strategy for industrial development in India</a:t>
            </a:r>
            <a:r>
              <a:rPr lang="en-GB" sz="2800" dirty="0" smtClean="0"/>
              <a:t>.</a:t>
            </a:r>
            <a:endParaRPr lang="en-GB" sz="2400" dirty="0"/>
          </a:p>
        </p:txBody>
      </p:sp>
      <p:sp>
        <p:nvSpPr>
          <p:cNvPr id="5" name="Down Arrow 4"/>
          <p:cNvSpPr/>
          <p:nvPr/>
        </p:nvSpPr>
        <p:spPr>
          <a:xfrm>
            <a:off x="3929058" y="1500174"/>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7" name="TextBox 6"/>
          <p:cNvSpPr txBox="1"/>
          <p:nvPr/>
        </p:nvSpPr>
        <p:spPr>
          <a:xfrm>
            <a:off x="857224" y="1142984"/>
            <a:ext cx="7215238" cy="5293757"/>
          </a:xfrm>
          <a:prstGeom prst="rect">
            <a:avLst/>
          </a:prstGeom>
          <a:noFill/>
        </p:spPr>
        <p:txBody>
          <a:bodyPr wrap="square" rtlCol="0">
            <a:spAutoFit/>
          </a:bodyPr>
          <a:lstStyle/>
          <a:p>
            <a:pPr>
              <a:buFont typeface="Arial" pitchFamily="34" charset="0"/>
              <a:buChar char="•"/>
            </a:pPr>
            <a:r>
              <a:rPr lang="en-GB" sz="2000" dirty="0" smtClean="0"/>
              <a:t>Shaped </a:t>
            </a:r>
            <a:r>
              <a:rPr lang="en-GB" sz="2000" dirty="0"/>
              <a:t>by the </a:t>
            </a:r>
            <a:r>
              <a:rPr lang="en-GB" sz="2000" dirty="0" smtClean="0"/>
              <a:t>Mahalanobis</a:t>
            </a:r>
            <a:r>
              <a:rPr lang="en-GB" sz="2000" dirty="0"/>
              <a:t> </a:t>
            </a:r>
            <a:r>
              <a:rPr lang="en-GB" sz="2000" dirty="0" smtClean="0"/>
              <a:t>Model </a:t>
            </a:r>
            <a:r>
              <a:rPr lang="en-GB" sz="2000" dirty="0"/>
              <a:t>of growth, which suggested that emphasis on heavy industries </a:t>
            </a:r>
            <a:r>
              <a:rPr lang="en-GB" sz="2000" dirty="0" smtClean="0"/>
              <a:t>would lead </a:t>
            </a:r>
            <a:r>
              <a:rPr lang="en-GB" sz="2000" dirty="0"/>
              <a:t>the economy towards a long term higher growth path. </a:t>
            </a:r>
            <a:endParaRPr lang="en-GB" sz="2000" dirty="0" smtClean="0"/>
          </a:p>
          <a:p>
            <a:endParaRPr lang="en-GB" sz="1400" dirty="0" smtClean="0"/>
          </a:p>
          <a:p>
            <a:r>
              <a:rPr lang="en-GB" sz="2000" dirty="0" smtClean="0"/>
              <a:t>The Industrial Policy Resolution - 1956 classified industries into three categories :</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pPr>
              <a:buFont typeface="Arial" pitchFamily="34" charset="0"/>
              <a:buChar char="•"/>
            </a:pPr>
            <a:endParaRPr lang="en-GB" sz="1400" dirty="0" smtClean="0"/>
          </a:p>
        </p:txBody>
      </p:sp>
      <p:sp>
        <p:nvSpPr>
          <p:cNvPr id="8" name="TextBox 7"/>
          <p:cNvSpPr txBox="1"/>
          <p:nvPr/>
        </p:nvSpPr>
        <p:spPr>
          <a:xfrm>
            <a:off x="1571604" y="500042"/>
            <a:ext cx="5929354" cy="800219"/>
          </a:xfrm>
          <a:prstGeom prst="rect">
            <a:avLst/>
          </a:prstGeom>
          <a:noFill/>
        </p:spPr>
        <p:txBody>
          <a:bodyPr wrap="square" rtlCol="0">
            <a:spAutoFit/>
          </a:bodyPr>
          <a:lstStyle/>
          <a:p>
            <a:r>
              <a:rPr lang="en-GB" sz="2800" b="1" i="1" u="sng" dirty="0" smtClean="0"/>
              <a:t>Industrial Policy Resolution - 1956</a:t>
            </a:r>
          </a:p>
          <a:p>
            <a:endParaRPr lang="en-GB" u="sng" dirty="0"/>
          </a:p>
        </p:txBody>
      </p:sp>
      <p:graphicFrame>
        <p:nvGraphicFramePr>
          <p:cNvPr id="14" name="Table 13"/>
          <p:cNvGraphicFramePr>
            <a:graphicFrameLocks noGrp="1"/>
          </p:cNvGraphicFramePr>
          <p:nvPr/>
        </p:nvGraphicFramePr>
        <p:xfrm>
          <a:off x="428596" y="3071810"/>
          <a:ext cx="8286808" cy="3462231"/>
        </p:xfrm>
        <a:graphic>
          <a:graphicData uri="http://schemas.openxmlformats.org/drawingml/2006/table">
            <a:tbl>
              <a:tblPr firstRow="1" bandRow="1">
                <a:tableStyleId>{5C22544A-7EE6-4342-B048-85BDC9FD1C3A}</a:tableStyleId>
              </a:tblPr>
              <a:tblGrid>
                <a:gridCol w="8286808"/>
              </a:tblGrid>
              <a:tr h="1253541">
                <a:tc>
                  <a:txBody>
                    <a:bodyPr/>
                    <a:lstStyle/>
                    <a:p>
                      <a:r>
                        <a:rPr lang="en-GB" dirty="0" smtClean="0"/>
                        <a:t> </a:t>
                      </a:r>
                      <a:r>
                        <a:rPr lang="en-GB" u="sng" dirty="0" smtClean="0"/>
                        <a:t>17 industries :</a:t>
                      </a:r>
                      <a:br>
                        <a:rPr lang="en-GB" u="sng" dirty="0" smtClean="0"/>
                      </a:br>
                      <a:r>
                        <a:rPr lang="en-GB" dirty="0" smtClean="0"/>
                        <a:t>exclusively under the domain of the Government. These</a:t>
                      </a:r>
                    </a:p>
                    <a:p>
                      <a:r>
                        <a:rPr lang="en-GB" dirty="0" smtClean="0"/>
                        <a:t>included </a:t>
                      </a:r>
                      <a:r>
                        <a:rPr lang="en-GB" i="1" dirty="0" smtClean="0"/>
                        <a:t>inter alia, railways, air transport, arms and ammunition, iron and steel </a:t>
                      </a:r>
                      <a:r>
                        <a:rPr lang="en-GB" dirty="0" smtClean="0"/>
                        <a:t>and atomic energy.</a:t>
                      </a:r>
                    </a:p>
                  </a:txBody>
                  <a:tcPr>
                    <a:solidFill>
                      <a:schemeClr val="accent1"/>
                    </a:solidFill>
                  </a:tcPr>
                </a:tc>
              </a:tr>
              <a:tr h="981096">
                <a:tc>
                  <a:txBody>
                    <a:bodyPr/>
                    <a:lstStyle/>
                    <a:p>
                      <a:r>
                        <a:rPr lang="en-GB" sz="1800" dirty="0" smtClean="0"/>
                        <a:t> </a:t>
                      </a:r>
                      <a:r>
                        <a:rPr lang="en-GB" sz="1800" u="sng" dirty="0" smtClean="0"/>
                        <a:t>12 industries  </a:t>
                      </a:r>
                    </a:p>
                    <a:p>
                      <a:r>
                        <a:rPr lang="en-GB" sz="1800" dirty="0" smtClean="0"/>
                        <a:t>which were envisaged to be progressively State</a:t>
                      </a:r>
                    </a:p>
                    <a:p>
                      <a:r>
                        <a:rPr lang="en-GB" sz="1800" dirty="0" smtClean="0"/>
                        <a:t>owned but private sector was expected to supplement the efforts </a:t>
                      </a:r>
                      <a:r>
                        <a:rPr lang="en-GB" sz="2400" dirty="0" smtClean="0"/>
                        <a:t>of </a:t>
                      </a:r>
                      <a:r>
                        <a:rPr lang="en-GB" sz="1800" dirty="0" smtClean="0"/>
                        <a:t>the State.</a:t>
                      </a:r>
                      <a:endParaRPr lang="en-GB" dirty="0"/>
                    </a:p>
                  </a:txBody>
                  <a:tcPr/>
                </a:tc>
              </a:tr>
              <a:tr h="1202850">
                <a:tc>
                  <a:txBody>
                    <a:bodyPr/>
                    <a:lstStyle/>
                    <a:p>
                      <a:r>
                        <a:rPr lang="en-GB" dirty="0" smtClean="0"/>
                        <a:t>The third category contained all the remaining industries and it was expected</a:t>
                      </a:r>
                    </a:p>
                    <a:p>
                      <a:r>
                        <a:rPr lang="en-GB" dirty="0" smtClean="0"/>
                        <a:t>that private sector would initiate development of these industries but they</a:t>
                      </a:r>
                    </a:p>
                    <a:p>
                      <a:r>
                        <a:rPr lang="en-GB" dirty="0" smtClean="0"/>
                        <a:t>would remain open for the State as well</a:t>
                      </a:r>
                      <a:r>
                        <a:rPr lang="en-GB" sz="1600" dirty="0" smtClean="0"/>
                        <a:t>.</a:t>
                      </a:r>
                    </a:p>
                    <a:p>
                      <a:endParaRPr lang="en-GB" dirty="0"/>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en-GB" smtClean="0"/>
              <a:t>                              </a:t>
            </a:r>
            <a:r>
              <a:rPr lang="en-GB" sz="3600" b="1" u="sng" dirty="0" smtClean="0"/>
              <a:t>O</a:t>
            </a:r>
            <a:r>
              <a:rPr lang="en-GB" sz="3600" b="1" u="sng" smtClean="0"/>
              <a:t>bjectives </a:t>
            </a:r>
            <a:endParaRPr lang="en-GB" b="1" u="sng" dirty="0" smtClean="0"/>
          </a:p>
          <a:p>
            <a:endParaRPr lang="en-GB" dirty="0" smtClean="0"/>
          </a:p>
          <a:p>
            <a:endParaRPr lang="en-GB" dirty="0" smtClean="0"/>
          </a:p>
          <a:p>
            <a:r>
              <a:rPr lang="en-GB" dirty="0" smtClean="0"/>
              <a:t> To accelerate economic growth and boost      the process of industrialization as a means to</a:t>
            </a:r>
          </a:p>
          <a:p>
            <a:pPr>
              <a:buNone/>
            </a:pPr>
            <a:r>
              <a:rPr lang="en-GB" dirty="0" smtClean="0"/>
              <a:t>    achieving a socialistic pattern of society.</a:t>
            </a:r>
          </a:p>
          <a:p>
            <a:r>
              <a:rPr lang="en-GB" dirty="0" smtClean="0"/>
              <a:t> Removal of regional disparities through development of regions with low industrial base.</a:t>
            </a:r>
          </a:p>
          <a:p>
            <a:pPr>
              <a:buNone/>
            </a:pPr>
            <a:endParaRPr lang="en-GB" dirty="0" smtClean="0"/>
          </a:p>
          <a:p>
            <a:endParaRPr lang="en-GB" dirty="0"/>
          </a:p>
        </p:txBody>
      </p:sp>
      <p:sp>
        <p:nvSpPr>
          <p:cNvPr id="7" name="Down Arrow 6"/>
          <p:cNvSpPr/>
          <p:nvPr/>
        </p:nvSpPr>
        <p:spPr>
          <a:xfrm>
            <a:off x="3929058" y="1285860"/>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2008</Words>
  <Application>Microsoft Office PowerPoint</Application>
  <PresentationFormat>On-screen Show (4:3)</PresentationFormat>
  <Paragraphs>300</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INDUSTRIAL POLICY OF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IPR 1980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ss</cp:lastModifiedBy>
  <cp:revision>73</cp:revision>
  <dcterms:created xsi:type="dcterms:W3CDTF">2013-02-19T18:26:38Z</dcterms:created>
  <dcterms:modified xsi:type="dcterms:W3CDTF">2016-03-01T17:45:15Z</dcterms:modified>
</cp:coreProperties>
</file>